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2"/>
  </p:notesMasterIdLst>
  <p:handoutMasterIdLst>
    <p:handoutMasterId r:id="rId63"/>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309"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yongdan (Echo)" initials="L(" lastIdx="1" clrIdx="0">
    <p:extLst>
      <p:ext uri="{19B8F6BF-5375-455C-9EA6-DF929625EA0E}">
        <p15:presenceInfo xmlns:p15="http://schemas.microsoft.com/office/powerpoint/2012/main" userId="S-1-5-21-147214757-305610072-1517763936-469325" providerId="AD"/>
      </p:ext>
    </p:extLst>
  </p:cmAuthor>
  <p:cmAuthor id="2" name="Zhanglinruizjhw (Leroy)" initials="Z(" lastIdx="22" clrIdx="1">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30B5C5"/>
    <a:srgbClr val="BEE9EE"/>
    <a:srgbClr val="ED6D00"/>
    <a:srgbClr val="94DAE2"/>
    <a:srgbClr val="56C4D2"/>
    <a:srgbClr val="404040"/>
    <a:srgbClr val="151515"/>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91"/>
  </p:normalViewPr>
  <p:slideViewPr>
    <p:cSldViewPr snapToGrid="0" snapToObjects="1">
      <p:cViewPr varScale="1">
        <p:scale>
          <a:sx n="104" d="100"/>
          <a:sy n="104" d="100"/>
        </p:scale>
        <p:origin x="72" y="240"/>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4" d="100"/>
          <a:sy n="84" d="100"/>
        </p:scale>
        <p:origin x="3792" y="-84"/>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9319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Voice data flows must be identified first so that measures can be taken to improve the transmission priority.</a:t>
            </a:r>
          </a:p>
          <a:p>
            <a:pPr lvl="0"/>
            <a:r>
              <a:rPr lang="en-US" smtClean="0"/>
              <a:t>Some IP phones send tagged voice packets and some IP phones (for example, Huawei MC850) send untagged voice packets.</a:t>
            </a:r>
            <a:endParaRPr lang="en-US" altLang="zh-CN" smtClean="0"/>
          </a:p>
          <a:p>
            <a:pPr lvl="0"/>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5902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OUI is the first 24 bits of a 48-bit MAC address assigned to each vendor by the Institute of Electrical and Electronics Engineers (IEEE). Voice packets sent by IP phones can be identified by the MAC address ranges requested by IP phone vendors.</a:t>
            </a:r>
          </a:p>
          <a:p>
            <a:r>
              <a:rPr lang="en-US" smtClean="0"/>
              <a:t>In voice VLAN, the OUI is user-defined and not necessarily 24 bits long. The OUI is the result of the AND operation between the source MAC address and the OUI mask in the voice-vlan mac-address command.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3477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this example, after the IP phone goes online, it sends an LLDPDU to request voice VLAN information from the switch.</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6582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6697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8355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5070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66743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9005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0300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0000"/>
              </a:lnSpc>
            </a:pPr>
            <a:r>
              <a:rPr lang="en-US" dirty="0" smtClean="0"/>
              <a:t>Generally, all hosts on the same network segment are configured with the same default route with the gateway address as the next-hop address. The hosts use the default route to send packets to the gateway and the gateway forwards the packets to other network segments. When the gateway fails, hosts with the same default route cannot communicate with external networks.</a:t>
            </a:r>
            <a:endParaRPr lang="en-US" altLang="zh-CN" dirty="0" smtClean="0"/>
          </a:p>
          <a:p>
            <a:pPr lvl="0">
              <a:lnSpc>
                <a:spcPct val="110000"/>
              </a:lnSpc>
            </a:pPr>
            <a:r>
              <a:rPr lang="en-US" dirty="0" smtClean="0"/>
              <a:t>The Virtual Router Redundancy Protocol (VRRP) virtualizes several routing devices into a virtual router and uses the IP address of the virtual router as the default gateway address to communicate with external networks. If a gateway fails, VRRP selects a different gateway to forward traffic, thereby ensuring reliable communication.</a:t>
            </a:r>
            <a:endParaRPr lang="en-US" altLang="zh-CN" dirty="0" smtClean="0"/>
          </a:p>
          <a:p>
            <a:pPr lvl="1">
              <a:lnSpc>
                <a:spcPct val="110000"/>
              </a:lnSpc>
            </a:pPr>
            <a:r>
              <a:rPr lang="en-US" dirty="0" smtClean="0"/>
              <a:t>Redundancy: Multiple routing devices enabled with VRRP constitute a VRRP group and the VRRP group is used as the default gateway. When a single point of failure (SPOF) occurs, services are transmitted through the backup link. This reduces the possibility of network faults and ensures nonstop transmission of various services.</a:t>
            </a:r>
          </a:p>
          <a:p>
            <a:pPr lvl="1">
              <a:lnSpc>
                <a:spcPct val="110000"/>
              </a:lnSpc>
            </a:pPr>
            <a:r>
              <a:rPr lang="en-US" dirty="0" smtClean="0"/>
              <a:t>Load balancing: VRRP enables multiple available routers to share the load more uniformly, reducing the traffic burden on the master.</a:t>
            </a:r>
          </a:p>
          <a:p>
            <a:pPr lvl="1">
              <a:lnSpc>
                <a:spcPct val="110000"/>
              </a:lnSpc>
            </a:pPr>
            <a:r>
              <a:rPr lang="en-US" dirty="0" smtClean="0"/>
              <a:t>Association: VRRP can monitor faults on uplinks. When the upstream interface or uplink is faulty, the priority of the original master decreases, and an optimal backup becomes the master, ensuring proper traffic forwarding. Association between VRRP and BFD speeds up the active/standby switchover. To speed up the active/standby switchover in the VRRP group, configure a BFD session between the master and backup and associate the BFD session with the VRRP group. This is because BFD can fast detect faults. When the link between the master and backup becomes Down, the backup immediately switches to the master and takes over traffic.</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80031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5880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6130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NQA measures the performance of various protocols running on networks, which helps users collect statistics about network operation indexes in real time.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88880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monitoring module monitors the link status and network performance and notifies the track module of the detection result.</a:t>
            </a:r>
            <a:endParaRPr lang="en-US" altLang="zh-CN" smtClean="0"/>
          </a:p>
          <a:p>
            <a:r>
              <a:rPr lang="en-US" smtClean="0"/>
              <a:t>After receiving the detection result from the monitoring module, the track module changes the status of the tracking item in a timely manner and notifies the application module of the change.</a:t>
            </a:r>
            <a:endParaRPr lang="en-US" altLang="zh-CN" smtClean="0"/>
          </a:p>
          <a:p>
            <a:r>
              <a:rPr lang="en-US" smtClean="0"/>
              <a:t>The application module performs corresponding processing according to the status of the tracking item.</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77883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NQA can be associated with VRRP, static route, interface backup, IGMP proxy, IP address pool, DNS server, and PBR.</a:t>
            </a:r>
            <a:endParaRPr lang="en-US" altLang="zh-CN" smtClean="0"/>
          </a:p>
          <a:p>
            <a:r>
              <a:rPr lang="en-US" smtClean="0"/>
              <a:t>The maximum delay, packet loss ratio, and jitter can be configured for an NQA test instance. If the delay, jitter, or packet loss ratio of the NQA test instance exceeds the configured values, the NQA test instance fails.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8668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2107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26162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DHCP dynamically configures and uniformly manages IP addresses of hosts. DHCP is defined in RFC 2131 and uses the client/server communication mode. A DHCP client requests configuration information from a DHCP server, and the DHCP server returns the configuration information allocated to the DHCP client.</a:t>
            </a:r>
            <a:endParaRPr lang="en-US" altLang="zh-CN" dirty="0" smtClean="0"/>
          </a:p>
          <a:p>
            <a:pPr lvl="1">
              <a:lnSpc>
                <a:spcPct val="114000"/>
              </a:lnSpc>
            </a:pPr>
            <a:r>
              <a:rPr lang="en-US" dirty="0" smtClean="0"/>
              <a:t>DHCP enables a host to obtain an IP address dynamically, but does not specify an IP address for each host.</a:t>
            </a:r>
            <a:endParaRPr lang="en-US" altLang="zh-CN" dirty="0" smtClean="0"/>
          </a:p>
          <a:p>
            <a:pPr lvl="1">
              <a:lnSpc>
                <a:spcPct val="114000"/>
              </a:lnSpc>
            </a:pPr>
            <a:r>
              <a:rPr lang="en-US" dirty="0" smtClean="0"/>
              <a:t>DHCP can allocate other configuration parameters, such as the boot file of a client, so that the client can obtain all the required configuration information by using only one message.</a:t>
            </a:r>
            <a:endParaRPr lang="en-US" altLang="zh-CN" dirty="0" smtClean="0"/>
          </a:p>
          <a:p>
            <a:pPr lvl="1">
              <a:lnSpc>
                <a:spcPct val="114000"/>
              </a:lnSpc>
            </a:pPr>
            <a:r>
              <a:rPr lang="en-US" dirty="0" smtClean="0"/>
              <a:t>DHCP supports dynamic and static IP address allocation. A network administrator can select different address allocation modes for hosts as required.</a:t>
            </a:r>
            <a:endParaRPr lang="en-US" altLang="zh-CN" dirty="0" smtClean="0"/>
          </a:p>
          <a:p>
            <a:pPr lvl="2">
              <a:lnSpc>
                <a:spcPct val="114000"/>
              </a:lnSpc>
            </a:pPr>
            <a:r>
              <a:rPr lang="en-US" dirty="0" smtClean="0"/>
              <a:t>Dynamic allocation: DHCP allocates an IP address with a limited validity period (known as a lease) to a client. This mechanism applies to scenarios where hosts temporarily access the network and the number of idle IP addresses is less than the total number of hosts.</a:t>
            </a:r>
            <a:endParaRPr lang="en-US" altLang="zh-CN" dirty="0" smtClean="0"/>
          </a:p>
          <a:p>
            <a:pPr lvl="2">
              <a:lnSpc>
                <a:spcPct val="114000"/>
              </a:lnSpc>
            </a:pPr>
            <a:r>
              <a:rPr lang="en-US" dirty="0" smtClean="0"/>
              <a:t>Static allocation: DHCP allocates fixed IP addresses to clients as configured. Compared with manual IP address configuration, DHCP static allocation prevents manual configuration errors and enables unified maintenance and management.</a:t>
            </a:r>
            <a:endParaRPr lang="en-US" altLang="zh-CN" dirty="0" smtClean="0"/>
          </a:p>
          <a:p>
            <a:pPr>
              <a:lnSpc>
                <a:spcPct val="114000"/>
              </a:lnSpc>
            </a:pPr>
            <a:r>
              <a:rPr lang="en-US" dirty="0" smtClean="0"/>
              <a:t>DHCP offers the following benefits:</a:t>
            </a:r>
            <a:endParaRPr lang="en-US" altLang="zh-CN" dirty="0" smtClean="0"/>
          </a:p>
          <a:p>
            <a:pPr lvl="1">
              <a:lnSpc>
                <a:spcPct val="114000"/>
              </a:lnSpc>
            </a:pPr>
            <a:r>
              <a:rPr lang="en-US" dirty="0" smtClean="0"/>
              <a:t>Reduced client configuration and maintenance costs</a:t>
            </a:r>
          </a:p>
          <a:p>
            <a:pPr lvl="1">
              <a:lnSpc>
                <a:spcPct val="114000"/>
              </a:lnSpc>
            </a:pPr>
            <a:r>
              <a:rPr lang="en-US" dirty="0" smtClean="0"/>
              <a:t>Centralized management of limited IP addresses</a:t>
            </a:r>
            <a:endParaRPr lang="en-US" altLang="zh-CN" dirty="0" smtClean="0"/>
          </a:p>
          <a:p>
            <a:pPr lvl="1">
              <a:lnSpc>
                <a:spcPct val="114000"/>
              </a:lnSpc>
            </a:pPr>
            <a:endParaRPr lang="en-US" altLang="zh-CN" dirty="0" smtClean="0"/>
          </a:p>
          <a:p>
            <a:pPr>
              <a:lnSpc>
                <a:spcPct val="114000"/>
              </a:lnSpc>
            </a:pP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548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00011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LLDP is a standard Layer 2 topology discovery protocol defined in IEEE 802.1ab. LLDP collects local device information including the management IP address, device ID, and port ID and advertises the information to neighboring devices. Neighboring devices save the received information in their management information bases (MIBs). The NMS can use data in MIBs to query the link status.</a:t>
            </a:r>
            <a:endParaRPr lang="en-US" altLang="zh-CN" smtClean="0"/>
          </a:p>
          <a:p>
            <a:r>
              <a:rPr lang="en-US" smtClean="0"/>
              <a:t>An NMS must be capable of managing multiple network devices with diverse functions and complex configurations. Most NMSs can detect Layer 3 network topologies, but they cannot detect detailed Layer 2 topologies or configuration conflicts. A standard protocol is required to exchange Layer 2 information between network devices.</a:t>
            </a:r>
          </a:p>
          <a:p>
            <a:r>
              <a:rPr lang="en-US" smtClean="0"/>
              <a:t>LLDP provides a standard link-layer discovery method. Layer 2 information obtained from LLDP allows the NMS to detect the topology of neighboring devices, and display paths between clients, switches, routers, application servers, and network servers. The NMS can also detect configuration conflicts between network devices and identify causes of network failures. Enterprise users can use an NMS to monitor the link status on devices running LLDP and quickly locate network faults.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8363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0967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70439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Huawei CloudCampus Solution, a managed device can be managed by the NMS only after a NETCONF session is established between the managed device and iMaster NCE-Campus. Therefore, the managed device needs to know the IP address and port information of iMaster NCE-Campus. The managed device can obtain iMaster NCE-Campus information in the following ways:</a:t>
            </a:r>
            <a:endParaRPr lang="en-US" altLang="zh-CN" smtClean="0"/>
          </a:p>
          <a:p>
            <a:pPr lvl="1"/>
            <a:r>
              <a:rPr lang="en-US" smtClean="0"/>
              <a:t>DHCP server: Option 148 is configured on the DHCP server on the network. Option 148 contains the NETCONF status and iMaster NCE-Campus address. Managed devices obtain the information through DHCP.</a:t>
            </a:r>
            <a:endParaRPr lang="en-US" altLang="zh-CN" smtClean="0"/>
          </a:p>
          <a:p>
            <a:pPr lvl="1"/>
            <a:r>
              <a:rPr lang="en-US" smtClean="0"/>
              <a:t>Registration query center: The IP address corresponding to the URL of the registration query center is configured in DNS information of the DHCP server on the network. A switch accesses the registration query center through the preset URL and port number of the registration query center or through software upgrade.</a:t>
            </a:r>
            <a:endParaRPr lang="en-US" altLang="zh-CN" smtClean="0"/>
          </a:p>
          <a:p>
            <a:pPr lvl="1"/>
            <a:r>
              <a:rPr lang="en-US" smtClean="0"/>
              <a:t>Manual configuration through the CLI or GUI: You can manually configure a switch based on iMaster NCE-Campus information that you have learned.</a:t>
            </a:r>
            <a:endParaRPr lang="en-US" altLang="zh-CN" smtClean="0"/>
          </a:p>
          <a:p>
            <a:pPr lvl="0"/>
            <a:r>
              <a:rPr lang="en-US" smtClean="0"/>
              <a:t>Note: For details, see Huawei CloudCampus Solution.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40234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With the popularization of networks and emergence of new technologies, the network scale is growing, network deployment is increasingly complex, and users have higher requirements on service quality. To meet user requirements, network O&amp;M must be more refined and intelligent. Network O&amp;M are faced with the following challenges:</a:t>
            </a:r>
            <a:endParaRPr lang="en-US" altLang="zh-CN" dirty="0" smtClean="0"/>
          </a:p>
          <a:p>
            <a:pPr lvl="1"/>
            <a:r>
              <a:rPr lang="en-US" dirty="0" smtClean="0"/>
              <a:t>Ultra-large scale: A large number of devices need to be managed and massive amount of information is monitored.</a:t>
            </a:r>
            <a:endParaRPr lang="en-US" altLang="zh-CN" dirty="0" smtClean="0"/>
          </a:p>
          <a:p>
            <a:pPr lvl="1"/>
            <a:r>
              <a:rPr lang="en-US" dirty="0" smtClean="0"/>
              <a:t>Quick fault locating: Users want faults to be located within seconds or even </a:t>
            </a:r>
            <a:r>
              <a:rPr lang="en-US" dirty="0" err="1" smtClean="0"/>
              <a:t>subseconds</a:t>
            </a:r>
            <a:r>
              <a:rPr lang="en-US" dirty="0" smtClean="0"/>
              <a:t> on complex networks.</a:t>
            </a:r>
            <a:endParaRPr lang="en-US" altLang="zh-CN" dirty="0" smtClean="0"/>
          </a:p>
          <a:p>
            <a:pPr lvl="1"/>
            <a:r>
              <a:rPr lang="en-US" dirty="0" smtClean="0"/>
              <a:t>Refined monitoring: Various types of data need to be monitored at a finer granularity to reflect the network status completely and accurately. With the monitoring information, possible faults can be predicted, providing a sound foundation for network optimization. Network O&amp;M involves monitoring not only traffic statistics on interfaces, packet loss on each flow, CPU usage, and memory usage, but also the latency and jitter of each flow, latency of each packet on its transmission path, and buffer usage on each device.</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560880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The collector, analyzer, and controller are components of the network management system.</a:t>
            </a:r>
          </a:p>
          <a:p>
            <a:pPr lvl="1"/>
            <a:r>
              <a:rPr lang="en-US" altLang="zh-CN" dirty="0"/>
              <a:t>The collector receives and stores monitoring data reported by network devices.</a:t>
            </a:r>
          </a:p>
          <a:p>
            <a:pPr lvl="1"/>
            <a:r>
              <a:rPr lang="en-US" altLang="zh-CN" dirty="0"/>
              <a:t>The analyzer analyzes the monitoring data received by the collector and processes the data, for example, displays the data on the graphical user interface.</a:t>
            </a:r>
          </a:p>
          <a:p>
            <a:pPr lvl="1"/>
            <a:r>
              <a:rPr lang="en-US" altLang="zh-CN" dirty="0"/>
              <a:t>The controller uses NETCONF to deliver configurations to devices to manage network devices. The controller can deliver configurations to network devices based on the analysis data provided by the analyzer and adjust forwarding behaviors of network devices. The network device can be configured to sample and report specified data.</a:t>
            </a:r>
          </a:p>
          <a:p>
            <a:endParaRPr lang="en-US" altLang="zh-CN" dirty="0"/>
          </a:p>
          <a:p>
            <a:endParaRPr lang="zh-CN" altLang="en-US" dirty="0"/>
          </a:p>
        </p:txBody>
      </p:sp>
    </p:spTree>
    <p:extLst>
      <p:ext uri="{BB962C8B-B14F-4D97-AF65-F5344CB8AC3E}">
        <p14:creationId xmlns:p14="http://schemas.microsoft.com/office/powerpoint/2010/main" val="48878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0487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addition to using NAC to authenticate access users and control their rights, a campus network also needs to authenticate and control rights of administrators (also called login users) who can log in to devices through FTP, HTTP, SSH, Telnet, or console ports.</a:t>
            </a:r>
            <a:endParaRPr lang="en-US"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83566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Port isolation provides secure and flexible networking schemes.</a:t>
            </a:r>
          </a:p>
          <a:p>
            <a:r>
              <a:rPr lang="en-US" smtClean="0"/>
              <a:t>Port isolation can be used together with the proxy ARP function. In some scenarios, data exchanged between terminals in a VLAN needs to be forwarded by an upper-layer device instead of an access switch. This ensures that traffic is forwarded by the upper-layer device instead of the access switch, so that traffic management and control policies can be deployed on the upper-layer device. This mode is called centralized forwarding mode. In centralized forwarding mode, port isolation is configured for all downlink Layer 2 devices. Therefore, proxy ARP should be configured on the core gateway. In most cases, intra-VLAN proxy ARP is used.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4202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Configuring port security on an interface of a switch can limit the number of MAC addresses learned by the interface. Then punishment measures can be taken when a violation occurs.</a:t>
            </a:r>
          </a:p>
          <a:p>
            <a:r>
              <a:rPr lang="en-US" smtClean="0"/>
              <a:t>The interface configured with port security can convert the learned MAC addresses into secure MAC addresses to prevent devices with other MAC addresses from accessing the network through the interface.</a:t>
            </a:r>
          </a:p>
          <a:p>
            <a:r>
              <a:rPr lang="en-US" smtClean="0"/>
              <a:t>Port security converts the dynamic MAC addresses learned on an interface into secure MAC addresses (including dynamic and static secure MAC addresses, and sticky MAC addresses). This function prevents unauthorized users from using this interface to communicate with the switch and therefore enhances device security.</a:t>
            </a:r>
          </a:p>
          <a:p>
            <a:endParaRPr lang="en-US"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3612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3606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9794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9809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40449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DHCP snooping ensures that DHCP clients obtain IP addresses from authorized DHCP servers and records mappings between IP addresses and MAC addresses of DHCP clients, preventing DHCP attacks on the network. DHCP snooping is equivalent to a firewall between DHCP clients and the DHCP server to prevent DHCP attacks on the network, ensuring security for communication services. DHCP snooping is classified into DHCPv4 snooping and DHCPv6 snooping. The working mechanisms of DHCPv4 snooping and DHCPv6 snooping are similar.</a:t>
            </a:r>
            <a:endParaRPr lang="en-US" altLang="zh-CN" smtClean="0"/>
          </a:p>
          <a:p>
            <a:r>
              <a:rPr lang="en-US" smtClean="0"/>
              <a:t>The DHCP snooping-enabled device forwards DHCP Request messages of users (DHCP clients) to an authorized DHCP server through the trusted interface, and then generates DHCP snooping binding entries according to the DHCP ACK messages received from the DHCP server. When receiving DHCP messages from users through the DHCP snooping-enabled interfaces, the device checks the messages against the binding table, to prevent attacks initiated by unauthorized users. In addition, DHCP snooping supports multiple security features, such as limiting the rate of sending DHCP messages.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7316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0807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DHCP snooping is enabled on a Layer 2 switch, the switch listens to DHCP messages. The switch obtains required information, such as the PC's MAC address, IP address, and address lease, from the DHCP messages, learns information (interface number and VLAN ID) about the DHCP snooping-enabled interface connected to the PC, and generates a DHCP snooping binding entry for the PC.</a:t>
            </a:r>
          </a:p>
          <a:p>
            <a:pPr lvl="0"/>
            <a:r>
              <a:rPr lang="en-US" smtClean="0"/>
              <a:t>For example, when receiving a DHCP ACK message for PC1, the Layer 2 access device obtains IP address 1.1.1.1, MAC address 0000-0000-1111, and GE0/0/1 connected to the PC from the DHCP ACK message, and then generates a DHCP snooping binding entry for PC1.</a:t>
            </a:r>
          </a:p>
          <a:p>
            <a:pPr lvl="0"/>
            <a:r>
              <a:rPr lang="en-US" smtClean="0"/>
              <a:t>The DHCP snooping binding entries are aged out when the DHCP lease expires, or the entries are deleted when users send DHCP Release messages to release IP addresses.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96536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ARP attacks are frequently launched on networks. An MITM attack is a common ARP spoofing attack. An MITM attacker establishes connections with two ends and exchanges data between them. The two ends consider that they are directly communicating, but actually the attacker has controlled the entire session. In an MITM attack, the attacker intercepts all packets exchanged between the two ends and inserts new ones.</a:t>
            </a:r>
            <a:endParaRPr lang="en-US" altLang="zh-CN" dirty="0" smtClean="0"/>
          </a:p>
          <a:p>
            <a:pPr>
              <a:lnSpc>
                <a:spcPct val="114000"/>
              </a:lnSpc>
            </a:pPr>
            <a:r>
              <a:rPr lang="en-US" dirty="0" smtClean="0"/>
              <a:t>To defend against MITM attacks, configure DAI on a switch.</a:t>
            </a:r>
            <a:endParaRPr lang="en-US" altLang="zh-CN" dirty="0" smtClean="0"/>
          </a:p>
          <a:p>
            <a:pPr lvl="1">
              <a:lnSpc>
                <a:spcPct val="114000"/>
              </a:lnSpc>
            </a:pPr>
            <a:r>
              <a:rPr lang="en-US" dirty="0" smtClean="0"/>
              <a:t>DAI defends against MITM attacks using a DHCP snooping binding table. When a device receives an ARP packet, it compares the source IP address, source MAC address, interface number, and VLAN ID of the ARP packet with DHCP snooping binding entries. If the ARP packet matches a binding entry, the device considers the ARP packet valid and allows the packet to pass. If the ARP packet matches no binding entry, the device considers the ARP packet invalid and discards the packet.</a:t>
            </a:r>
            <a:endParaRPr lang="en-US" altLang="zh-CN" dirty="0" smtClean="0"/>
          </a:p>
          <a:p>
            <a:pPr lvl="1">
              <a:lnSpc>
                <a:spcPct val="114000"/>
              </a:lnSpc>
            </a:pPr>
            <a:r>
              <a:rPr lang="en-US" dirty="0" smtClean="0"/>
              <a:t>DAI is available only when DHCP snooping is configured. The device enabled with DHCP snooping generates DHCP snooping binding entries when DHCP users go online. If a user is configured with a static IP address, you need to manually configure a static binding entry for the user.</a:t>
            </a:r>
            <a:endParaRPr lang="en-US" altLang="zh-CN" dirty="0" smtClean="0"/>
          </a:p>
          <a:p>
            <a:pPr lvl="1">
              <a:lnSpc>
                <a:spcPct val="114000"/>
              </a:lnSpc>
            </a:pPr>
            <a:r>
              <a:rPr lang="en-US" dirty="0" smtClean="0"/>
              <a:t>When an attacker connected to the DAI-enabled switch sends bogus ARP packets, the switch detects the attacks based on the binding entries and discards the bogus ARP packets. When both the DAI and packet discarding alarm functions are enabled on the switch, the switch generates alarms when the number of discarded ARP packets matching no binding entry exceeds the alarm threshold.</a:t>
            </a:r>
          </a:p>
          <a:p>
            <a:pPr lvl="1">
              <a:lnSpc>
                <a:spcPct val="114000"/>
              </a:lnSpc>
            </a:pPr>
            <a:endParaRPr lang="en-US" altLang="zh-CN" dirty="0" smtClean="0"/>
          </a:p>
          <a:p>
            <a:pPr>
              <a:lnSpc>
                <a:spcPct val="114000"/>
              </a:lnSpc>
            </a:pP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09619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As networks continue to increase in scale, many attackers are forging source IP addresses to initiate network attacks (IP address spoofing attacks). Some attackers forge IP addresses of authorized users to obtain network access rights and access networks. As a result, authorized users are unable to access networks or sensitive information may be intercepted.</a:t>
            </a:r>
            <a:endParaRPr lang="en-US" altLang="zh-CN" smtClean="0"/>
          </a:p>
          <a:p>
            <a:r>
              <a:rPr lang="en-US" smtClean="0"/>
              <a:t>IPSG provides a mechanism to effectively defend against IP address spoofing attacks.</a:t>
            </a:r>
            <a:endParaRPr lang="en-US" altLang="zh-CN" smtClean="0"/>
          </a:p>
          <a:p>
            <a:pPr lvl="1"/>
            <a:r>
              <a:rPr lang="en-US" smtClean="0"/>
              <a:t>The binding table can be static or dynamic.</a:t>
            </a:r>
            <a:endParaRPr lang="en-US" altLang="zh-CN" smtClean="0"/>
          </a:p>
          <a:p>
            <a:pPr lvl="1"/>
            <a:r>
              <a:rPr lang="en-US" smtClean="0"/>
              <a:t>IPSG checks only the IP packets from hosts. It does not check non-IP packets such as ARP packets.</a:t>
            </a:r>
          </a:p>
          <a:p>
            <a:pPr lvl="1"/>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33394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94379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46746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24809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6689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798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65049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39895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14838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 AC</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666904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14288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4592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3078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4895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7754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6783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13.png"/><Relationship Id="rId12"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18.png"/><Relationship Id="rId11" Type="http://schemas.openxmlformats.org/officeDocument/2006/relationships/image" Target="../media/image5.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30.png"/><Relationship Id="rId5" Type="http://schemas.openxmlformats.org/officeDocument/2006/relationships/image" Target="../media/image17.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30.png"/><Relationship Id="rId5" Type="http://schemas.openxmlformats.org/officeDocument/2006/relationships/image" Target="../media/image17.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9.png"/><Relationship Id="rId2" Type="http://schemas.openxmlformats.org/officeDocument/2006/relationships/notesSlide" Target="../notesSlides/notesSlide34.xml"/><Relationship Id="rId16" Type="http://schemas.openxmlformats.org/officeDocument/2006/relationships/image" Target="../media/image17.png"/><Relationship Id="rId1" Type="http://schemas.openxmlformats.org/officeDocument/2006/relationships/slideLayout" Target="../slideLayouts/slideLayout14.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30.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6.png"/><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 name="文本占位符 56"/>
          <p:cNvSpPr>
            <a:spLocks noGrp="1"/>
          </p:cNvSpPr>
          <p:nvPr>
            <p:ph type="body" sz="quarter" idx="17"/>
          </p:nvPr>
        </p:nvSpPr>
        <p:spPr/>
        <p:txBody>
          <a:bodyPr/>
          <a:lstStyle/>
          <a:p>
            <a:endParaRPr lang="zh-CN" altLang="en-US"/>
          </a:p>
        </p:txBody>
      </p:sp>
      <p:sp>
        <p:nvSpPr>
          <p:cNvPr id="58" name="文本占位符 57"/>
          <p:cNvSpPr>
            <a:spLocks noGrp="1"/>
          </p:cNvSpPr>
          <p:nvPr>
            <p:ph type="body" sz="quarter" idx="18"/>
          </p:nvPr>
        </p:nvSpPr>
        <p:spPr/>
        <p:txBody>
          <a:bodyPr/>
          <a:lstStyle/>
          <a:p>
            <a:endParaRPr lang="zh-CN" altLang="en-US"/>
          </a:p>
        </p:txBody>
      </p:sp>
      <p:sp>
        <p:nvSpPr>
          <p:cNvPr id="59" name="文本占位符 58"/>
          <p:cNvSpPr>
            <a:spLocks noGrp="1"/>
          </p:cNvSpPr>
          <p:nvPr>
            <p:ph type="body" sz="quarter" idx="19"/>
          </p:nvPr>
        </p:nvSpPr>
        <p:spPr/>
        <p:txBody>
          <a:bodyPr/>
          <a:lstStyle/>
          <a:p>
            <a:endParaRPr lang="zh-CN" altLang="en-US"/>
          </a:p>
        </p:txBody>
      </p:sp>
      <p:sp>
        <p:nvSpPr>
          <p:cNvPr id="60" name="文本占位符 59"/>
          <p:cNvSpPr>
            <a:spLocks noGrp="1"/>
          </p:cNvSpPr>
          <p:nvPr>
            <p:ph type="body" sz="quarter" idx="20"/>
          </p:nvPr>
        </p:nvSpPr>
        <p:spPr/>
        <p:txBody>
          <a:bodyPr/>
          <a:lstStyle/>
          <a:p>
            <a:endParaRPr lang="zh-CN" altLang="en-US"/>
          </a:p>
        </p:txBody>
      </p:sp>
      <p:sp>
        <p:nvSpPr>
          <p:cNvPr id="30" name="文本占位符 1"/>
          <p:cNvSpPr>
            <a:spLocks noGrp="1"/>
          </p:cNvSpPr>
          <p:nvPr>
            <p:ph type="body" sz="quarter" idx="13"/>
          </p:nvPr>
        </p:nvSpPr>
        <p:spPr/>
        <p:txBody>
          <a:bodyPr/>
          <a:lstStyle/>
          <a:p>
            <a:r>
              <a:rPr lang="en-US" smtClean="0"/>
              <a:t>Zhang Linrui/zwx570554, Shi Miaomiao/swx791350</a:t>
            </a:r>
            <a:endParaRPr lang="en-US" altLang="zh-CN" dirty="0"/>
          </a:p>
        </p:txBody>
      </p:sp>
      <p:sp>
        <p:nvSpPr>
          <p:cNvPr id="31" name="文本占位符 2"/>
          <p:cNvSpPr>
            <a:spLocks noGrp="1"/>
          </p:cNvSpPr>
          <p:nvPr>
            <p:ph type="body" sz="quarter" idx="14"/>
          </p:nvPr>
        </p:nvSpPr>
        <p:spPr/>
        <p:txBody>
          <a:bodyPr/>
          <a:lstStyle/>
          <a:p>
            <a:r>
              <a:rPr lang="en-US" smtClean="0"/>
              <a:t>2020-10-31</a:t>
            </a:r>
            <a:endParaRPr lang="en-US" altLang="zh-CN" dirty="0"/>
          </a:p>
        </p:txBody>
      </p:sp>
      <p:sp>
        <p:nvSpPr>
          <p:cNvPr id="33" name="文本占位符 4"/>
          <p:cNvSpPr>
            <a:spLocks noGrp="1"/>
          </p:cNvSpPr>
          <p:nvPr>
            <p:ph type="body" sz="quarter" idx="15"/>
          </p:nvPr>
        </p:nvSpPr>
        <p:spPr/>
        <p:txBody>
          <a:bodyPr/>
          <a:lstStyle/>
          <a:p>
            <a:endParaRPr lang="en-US" altLang="zh-CN" dirty="0"/>
          </a:p>
        </p:txBody>
      </p:sp>
      <p:sp>
        <p:nvSpPr>
          <p:cNvPr id="56" name="文本占位符 55"/>
          <p:cNvSpPr>
            <a:spLocks noGrp="1"/>
          </p:cNvSpPr>
          <p:nvPr>
            <p:ph type="body" sz="quarter" idx="16"/>
          </p:nvPr>
        </p:nvSpPr>
        <p:spPr/>
        <p:txBody>
          <a:bodyPr/>
          <a:lstStyle/>
          <a:p>
            <a:r>
              <a:rPr lang="en-US" altLang="zh-CN" dirty="0" smtClean="0"/>
              <a:t>New</a:t>
            </a:r>
            <a:endParaRPr lang="zh-CN" altLang="en-US" dirty="0"/>
          </a:p>
        </p:txBody>
      </p:sp>
      <p:sp>
        <p:nvSpPr>
          <p:cNvPr id="61" name="文本占位符 60"/>
          <p:cNvSpPr>
            <a:spLocks noGrp="1"/>
          </p:cNvSpPr>
          <p:nvPr>
            <p:ph type="body" sz="quarter" idx="21"/>
          </p:nvPr>
        </p:nvSpPr>
        <p:spPr/>
        <p:txBody>
          <a:bodyPr/>
          <a:lstStyle/>
          <a:p>
            <a:endParaRPr lang="zh-CN" altLang="en-US"/>
          </a:p>
        </p:txBody>
      </p:sp>
      <p:sp>
        <p:nvSpPr>
          <p:cNvPr id="62" name="文本占位符 61"/>
          <p:cNvSpPr>
            <a:spLocks noGrp="1"/>
          </p:cNvSpPr>
          <p:nvPr>
            <p:ph type="body" sz="quarter" idx="22"/>
          </p:nvPr>
        </p:nvSpPr>
        <p:spPr/>
        <p:txBody>
          <a:bodyPr/>
          <a:lstStyle/>
          <a:p>
            <a:endParaRPr lang="zh-CN" altLang="en-US"/>
          </a:p>
        </p:txBody>
      </p:sp>
      <p:sp>
        <p:nvSpPr>
          <p:cNvPr id="63" name="文本占位符 62"/>
          <p:cNvSpPr>
            <a:spLocks noGrp="1"/>
          </p:cNvSpPr>
          <p:nvPr>
            <p:ph type="body" sz="quarter" idx="23"/>
          </p:nvPr>
        </p:nvSpPr>
        <p:spPr/>
        <p:txBody>
          <a:bodyPr/>
          <a:lstStyle/>
          <a:p>
            <a:endParaRPr lang="zh-CN" altLang="en-US"/>
          </a:p>
        </p:txBody>
      </p:sp>
      <p:sp>
        <p:nvSpPr>
          <p:cNvPr id="64" name="文本占位符 63"/>
          <p:cNvSpPr>
            <a:spLocks noGrp="1"/>
          </p:cNvSpPr>
          <p:nvPr>
            <p:ph type="body" sz="quarter" idx="24"/>
          </p:nvPr>
        </p:nvSpPr>
        <p:spPr/>
        <p:txBody>
          <a:bodyPr/>
          <a:lstStyle/>
          <a:p>
            <a:endParaRPr lang="zh-CN" altLang="en-US"/>
          </a:p>
        </p:txBody>
      </p:sp>
      <p:sp>
        <p:nvSpPr>
          <p:cNvPr id="65" name="文本占位符 64"/>
          <p:cNvSpPr>
            <a:spLocks noGrp="1"/>
          </p:cNvSpPr>
          <p:nvPr>
            <p:ph type="body" sz="quarter" idx="25"/>
          </p:nvPr>
        </p:nvSpPr>
        <p:spPr/>
        <p:txBody>
          <a:bodyPr/>
          <a:lstStyle/>
          <a:p>
            <a:endParaRPr lang="zh-CN" altLang="en-US"/>
          </a:p>
        </p:txBody>
      </p:sp>
      <p:sp>
        <p:nvSpPr>
          <p:cNvPr id="66" name="文本占位符 65"/>
          <p:cNvSpPr>
            <a:spLocks noGrp="1"/>
          </p:cNvSpPr>
          <p:nvPr>
            <p:ph type="body" sz="quarter" idx="26"/>
          </p:nvPr>
        </p:nvSpPr>
        <p:spPr/>
        <p:txBody>
          <a:bodyPr/>
          <a:lstStyle/>
          <a:p>
            <a:endParaRPr lang="zh-CN" altLang="en-US"/>
          </a:p>
        </p:txBody>
      </p:sp>
      <p:sp>
        <p:nvSpPr>
          <p:cNvPr id="67" name="文本占位符 66"/>
          <p:cNvSpPr>
            <a:spLocks noGrp="1"/>
          </p:cNvSpPr>
          <p:nvPr>
            <p:ph type="body" sz="quarter" idx="27"/>
          </p:nvPr>
        </p:nvSpPr>
        <p:spPr/>
        <p:txBody>
          <a:bodyPr/>
          <a:lstStyle/>
          <a:p>
            <a:endParaRPr lang="zh-CN" altLang="en-US"/>
          </a:p>
        </p:txBody>
      </p:sp>
      <p:sp>
        <p:nvSpPr>
          <p:cNvPr id="68" name="文本占位符 67"/>
          <p:cNvSpPr>
            <a:spLocks noGrp="1"/>
          </p:cNvSpPr>
          <p:nvPr>
            <p:ph type="body" sz="quarter" idx="28"/>
          </p:nvPr>
        </p:nvSpPr>
        <p:spPr/>
        <p:txBody>
          <a:bodyPr/>
          <a:lstStyle/>
          <a:p>
            <a:endParaRPr lang="zh-CN" altLang="en-US"/>
          </a:p>
        </p:txBody>
      </p:sp>
      <p:sp>
        <p:nvSpPr>
          <p:cNvPr id="69" name="文本占位符 68"/>
          <p:cNvSpPr>
            <a:spLocks noGrp="1"/>
          </p:cNvSpPr>
          <p:nvPr>
            <p:ph type="body" sz="quarter" idx="29"/>
          </p:nvPr>
        </p:nvSpPr>
        <p:spPr/>
        <p:txBody>
          <a:bodyPr/>
          <a:lstStyle/>
          <a:p>
            <a:endParaRPr lang="zh-CN" altLang="en-US"/>
          </a:p>
        </p:txBody>
      </p:sp>
      <p:sp>
        <p:nvSpPr>
          <p:cNvPr id="70" name="文本占位符 69"/>
          <p:cNvSpPr>
            <a:spLocks noGrp="1"/>
          </p:cNvSpPr>
          <p:nvPr>
            <p:ph type="body" sz="quarter" idx="30"/>
          </p:nvPr>
        </p:nvSpPr>
        <p:spPr/>
        <p:txBody>
          <a:bodyPr/>
          <a:lstStyle/>
          <a:p>
            <a:endParaRPr lang="zh-CN" altLang="en-US"/>
          </a:p>
        </p:txBody>
      </p:sp>
      <p:sp>
        <p:nvSpPr>
          <p:cNvPr id="71" name="文本占位符 70"/>
          <p:cNvSpPr>
            <a:spLocks noGrp="1"/>
          </p:cNvSpPr>
          <p:nvPr>
            <p:ph type="body" sz="quarter" idx="31"/>
          </p:nvPr>
        </p:nvSpPr>
        <p:spPr/>
        <p:txBody>
          <a:bodyPr/>
          <a:lstStyle/>
          <a:p>
            <a:endParaRPr lang="zh-CN" altLang="en-US"/>
          </a:p>
        </p:txBody>
      </p:sp>
      <p:sp>
        <p:nvSpPr>
          <p:cNvPr id="72" name="文本占位符 71"/>
          <p:cNvSpPr>
            <a:spLocks noGrp="1"/>
          </p:cNvSpPr>
          <p:nvPr>
            <p:ph type="body" sz="quarter" idx="32"/>
          </p:nvPr>
        </p:nvSpPr>
        <p:spPr/>
        <p:txBody>
          <a:bodyPr/>
          <a:lstStyle/>
          <a:p>
            <a:endParaRPr lang="zh-CN" altLang="en-US"/>
          </a:p>
        </p:txBody>
      </p:sp>
      <p:sp>
        <p:nvSpPr>
          <p:cNvPr id="73" name="文本占位符 72"/>
          <p:cNvSpPr>
            <a:spLocks noGrp="1"/>
          </p:cNvSpPr>
          <p:nvPr>
            <p:ph type="body" sz="quarter" idx="33"/>
          </p:nvPr>
        </p:nvSpPr>
        <p:spPr/>
        <p:txBody>
          <a:bodyPr/>
          <a:lstStyle/>
          <a:p>
            <a:endParaRPr lang="zh-CN" altLang="en-US"/>
          </a:p>
        </p:txBody>
      </p:sp>
      <p:sp>
        <p:nvSpPr>
          <p:cNvPr id="74" name="文本占位符 73"/>
          <p:cNvSpPr>
            <a:spLocks noGrp="1"/>
          </p:cNvSpPr>
          <p:nvPr>
            <p:ph type="body" sz="quarter" idx="34"/>
          </p:nvPr>
        </p:nvSpPr>
        <p:spPr/>
        <p:txBody>
          <a:bodyPr/>
          <a:lstStyle/>
          <a:p>
            <a:endParaRPr lang="zh-CN" altLang="en-US"/>
          </a:p>
        </p:txBody>
      </p:sp>
      <p:sp>
        <p:nvSpPr>
          <p:cNvPr id="75" name="文本占位符 74"/>
          <p:cNvSpPr>
            <a:spLocks noGrp="1"/>
          </p:cNvSpPr>
          <p:nvPr>
            <p:ph type="body" sz="quarter" idx="35"/>
          </p:nvPr>
        </p:nvSpPr>
        <p:spPr/>
        <p:txBody>
          <a:bodyPr/>
          <a:lstStyle/>
          <a:p>
            <a:endParaRPr lang="zh-CN" altLang="en-US"/>
          </a:p>
        </p:txBody>
      </p:sp>
      <p:sp>
        <p:nvSpPr>
          <p:cNvPr id="76" name="文本占位符 75"/>
          <p:cNvSpPr>
            <a:spLocks noGrp="1"/>
          </p:cNvSpPr>
          <p:nvPr>
            <p:ph type="body" sz="quarter" idx="36"/>
          </p:nvPr>
        </p:nvSpPr>
        <p:spPr/>
        <p:txBody>
          <a:bodyPr/>
          <a:lstStyle/>
          <a:p>
            <a:endParaRPr lang="zh-CN" altLang="en-US"/>
          </a:p>
        </p:txBody>
      </p:sp>
      <p:sp>
        <p:nvSpPr>
          <p:cNvPr id="77" name="文本占位符 76"/>
          <p:cNvSpPr>
            <a:spLocks noGrp="1"/>
          </p:cNvSpPr>
          <p:nvPr>
            <p:ph type="body" sz="quarter" idx="37"/>
          </p:nvPr>
        </p:nvSpPr>
        <p:spPr/>
        <p:txBody>
          <a:bodyPr/>
          <a:lstStyle/>
          <a:p>
            <a:endParaRPr lang="zh-CN" altLang="en-US"/>
          </a:p>
        </p:txBody>
      </p:sp>
      <p:sp>
        <p:nvSpPr>
          <p:cNvPr id="78" name="文本占位符 77"/>
          <p:cNvSpPr>
            <a:spLocks noGrp="1"/>
          </p:cNvSpPr>
          <p:nvPr>
            <p:ph type="body" sz="quarter" idx="38"/>
          </p:nvPr>
        </p:nvSpPr>
        <p:spPr/>
        <p:txBody>
          <a:bodyPr/>
          <a:lstStyle/>
          <a:p>
            <a:endParaRPr lang="zh-CN" altLang="en-US"/>
          </a:p>
        </p:txBody>
      </p:sp>
      <p:sp>
        <p:nvSpPr>
          <p:cNvPr id="79" name="文本占位符 78"/>
          <p:cNvSpPr>
            <a:spLocks noGrp="1"/>
          </p:cNvSpPr>
          <p:nvPr>
            <p:ph type="body" sz="quarter" idx="39"/>
          </p:nvPr>
        </p:nvSpPr>
        <p:spPr/>
        <p:txBody>
          <a:bodyPr/>
          <a:lstStyle/>
          <a:p>
            <a:endParaRPr lang="zh-CN" altLang="en-US"/>
          </a:p>
        </p:txBody>
      </p:sp>
      <p:sp>
        <p:nvSpPr>
          <p:cNvPr id="80" name="文本占位符 79"/>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407319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Voice VLAN Technology</a:t>
            </a:r>
            <a:endParaRPr lang="en-US" altLang="zh-CN" dirty="0"/>
          </a:p>
        </p:txBody>
      </p:sp>
      <p:sp>
        <p:nvSpPr>
          <p:cNvPr id="3" name="文本占位符 2"/>
          <p:cNvSpPr>
            <a:spLocks noGrp="1"/>
          </p:cNvSpPr>
          <p:nvPr>
            <p:ph type="body" sz="quarter" idx="10"/>
          </p:nvPr>
        </p:nvSpPr>
        <p:spPr bwMode="gray">
          <a:xfrm>
            <a:off x="455612" y="1052514"/>
            <a:ext cx="11293476" cy="2393793"/>
          </a:xfrm>
        </p:spPr>
        <p:txBody>
          <a:bodyPr/>
          <a:lstStyle/>
          <a:p>
            <a:r>
              <a:rPr lang="en-US" sz="1600" dirty="0" smtClean="0"/>
              <a:t>Multiple types of flows are transmitted on a network simultaneously. Packet loss and delay seriously affect voice communication quality. Users are more sensitive to the quality of the voice service than data and video services. Therefore, voice data flows must be preferentially transmitted when there is limited bandwidth available.</a:t>
            </a:r>
          </a:p>
          <a:p>
            <a:r>
              <a:rPr lang="en-US" sz="1600" dirty="0" smtClean="0"/>
              <a:t>Voice VLAN technology is used to exclusively transmit voice data.</a:t>
            </a:r>
          </a:p>
          <a:p>
            <a:r>
              <a:rPr lang="en-US" sz="1600" dirty="0" smtClean="0"/>
              <a:t>After a voice VLAN is configured on a switch, the switch can identify voice data flows, transmit the voice data flows to the voice VLAN, and provide </a:t>
            </a:r>
            <a:r>
              <a:rPr lang="en-US" sz="1600" dirty="0" err="1" smtClean="0"/>
              <a:t>QoS</a:t>
            </a:r>
            <a:r>
              <a:rPr lang="en-US" sz="1600" dirty="0" smtClean="0"/>
              <a:t> guarantee for the voice data flows.</a:t>
            </a:r>
          </a:p>
          <a:p>
            <a:endParaRPr lang="en-US" altLang="zh-CN" sz="1600" dirty="0"/>
          </a:p>
        </p:txBody>
      </p:sp>
      <p:cxnSp>
        <p:nvCxnSpPr>
          <p:cNvPr id="6" name="直接连接符 5"/>
          <p:cNvCxnSpPr/>
          <p:nvPr/>
        </p:nvCxnSpPr>
        <p:spPr bwMode="gray">
          <a:xfrm flipH="1">
            <a:off x="2700445" y="4680128"/>
            <a:ext cx="21977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H="1">
            <a:off x="1203408" y="4680128"/>
            <a:ext cx="10672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6096000" y="3978776"/>
            <a:ext cx="0" cy="227584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4806885" y="4244236"/>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rPr>
              <a:t>Network</a:t>
            </a:r>
            <a:endParaRPr lang="en-US" altLang="zh-CN" sz="1600" b="1" dirty="0">
              <a:latin typeface="Huawei Sans" panose="020C0503030203020204" pitchFamily="34" charset="0"/>
            </a:endParaRPr>
          </a:p>
        </p:txBody>
      </p:sp>
      <p:sp>
        <p:nvSpPr>
          <p:cNvPr id="10" name="文本框 9"/>
          <p:cNvSpPr txBox="1"/>
          <p:nvPr/>
        </p:nvSpPr>
        <p:spPr bwMode="gray">
          <a:xfrm>
            <a:off x="778291" y="4931661"/>
            <a:ext cx="404278"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PC</a:t>
            </a:r>
            <a:endParaRPr lang="en-US" sz="1400" b="1" dirty="0">
              <a:latin typeface="Huawei Sans" panose="020C0503030203020204" pitchFamily="34" charset="0"/>
            </a:endParaRPr>
          </a:p>
        </p:txBody>
      </p:sp>
      <p:sp>
        <p:nvSpPr>
          <p:cNvPr id="11" name="文本框 10"/>
          <p:cNvSpPr txBox="1"/>
          <p:nvPr/>
        </p:nvSpPr>
        <p:spPr bwMode="gray">
          <a:xfrm>
            <a:off x="1997759" y="4931661"/>
            <a:ext cx="947632"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IP Phone</a:t>
            </a:r>
            <a:endParaRPr lang="en-US" sz="1400" b="1" dirty="0">
              <a:latin typeface="Huawei Sans" panose="020C0503030203020204" pitchFamily="34" charset="0"/>
            </a:endParaRPr>
          </a:p>
        </p:txBody>
      </p:sp>
      <p:sp>
        <p:nvSpPr>
          <p:cNvPr id="12" name="文本框 11"/>
          <p:cNvSpPr txBox="1"/>
          <p:nvPr/>
        </p:nvSpPr>
        <p:spPr bwMode="gray">
          <a:xfrm>
            <a:off x="3666932" y="4931661"/>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Switch</a:t>
            </a:r>
            <a:endParaRPr lang="en-US" sz="1400" b="1" dirty="0">
              <a:latin typeface="Huawei Sans" panose="020C0503030203020204" pitchFamily="34" charset="0"/>
            </a:endParaRPr>
          </a:p>
        </p:txBody>
      </p:sp>
      <p:sp>
        <p:nvSpPr>
          <p:cNvPr id="13" name="矩形 12"/>
          <p:cNvSpPr/>
          <p:nvPr/>
        </p:nvSpPr>
        <p:spPr bwMode="gray">
          <a:xfrm>
            <a:off x="618640" y="5472826"/>
            <a:ext cx="5309740" cy="707886"/>
          </a:xfrm>
          <a:prstGeom prst="rect">
            <a:avLst/>
          </a:prstGeom>
        </p:spPr>
        <p:txBody>
          <a:bodyPr wrap="square">
            <a:spAutoFit/>
          </a:bodyPr>
          <a:lstStyle/>
          <a:p>
            <a:pPr fontAlgn="ctr">
              <a:lnSpc>
                <a:spcPts val="2400"/>
              </a:lnSpc>
              <a:spcAft>
                <a:spcPts val="600"/>
              </a:spcAft>
            </a:pPr>
            <a:r>
              <a:rPr lang="en-US" sz="1600" dirty="0" smtClean="0">
                <a:solidFill>
                  <a:srgbClr val="333333"/>
                </a:solidFill>
                <a:latin typeface="Huawei Sans" panose="020C0503030203020204" pitchFamily="34" charset="0"/>
              </a:rPr>
              <a:t>You can use just one interface of a switch to transmit voice and data services simultaneously.</a:t>
            </a:r>
            <a:endParaRPr lang="en-US" altLang="zh-CN" sz="1600" dirty="0">
              <a:solidFill>
                <a:srgbClr val="333333"/>
              </a:solidFill>
              <a:latin typeface="Huawei Sans" panose="020C0503030203020204" pitchFamily="34" charset="0"/>
              <a:ea typeface="Microsoft Yahei" panose="020B0503020204020204" pitchFamily="34" charset="-122"/>
            </a:endParaRPr>
          </a:p>
        </p:txBody>
      </p:sp>
      <p:cxnSp>
        <p:nvCxnSpPr>
          <p:cNvPr id="14" name="直接连接符 13"/>
          <p:cNvCxnSpPr/>
          <p:nvPr/>
        </p:nvCxnSpPr>
        <p:spPr bwMode="gray">
          <a:xfrm flipH="1">
            <a:off x="6998491" y="4680128"/>
            <a:ext cx="32738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bwMode="gray">
          <a:xfrm>
            <a:off x="10176754" y="4244236"/>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rPr>
              <a:t>Network</a:t>
            </a:r>
            <a:endParaRPr lang="en-US" altLang="zh-CN" sz="1600" b="1" dirty="0">
              <a:latin typeface="Huawei Sans" panose="020C0503030203020204" pitchFamily="34" charset="0"/>
            </a:endParaRPr>
          </a:p>
        </p:txBody>
      </p:sp>
      <p:sp>
        <p:nvSpPr>
          <p:cNvPr id="16" name="文本框 15"/>
          <p:cNvSpPr txBox="1"/>
          <p:nvPr/>
        </p:nvSpPr>
        <p:spPr bwMode="gray">
          <a:xfrm>
            <a:off x="6296433" y="4931661"/>
            <a:ext cx="947632"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IP phone</a:t>
            </a:r>
            <a:endParaRPr lang="en-US" altLang="zh-CN" sz="1400" b="1" dirty="0" smtClean="0">
              <a:latin typeface="Huawei Sans" panose="020C0503030203020204" pitchFamily="34" charset="0"/>
            </a:endParaRPr>
          </a:p>
        </p:txBody>
      </p:sp>
      <p:sp>
        <p:nvSpPr>
          <p:cNvPr id="17" name="文本框 16"/>
          <p:cNvSpPr txBox="1"/>
          <p:nvPr/>
        </p:nvSpPr>
        <p:spPr bwMode="gray">
          <a:xfrm>
            <a:off x="8574556" y="4931661"/>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Switch</a:t>
            </a:r>
            <a:endParaRPr lang="en-US" sz="1400" b="1" dirty="0">
              <a:latin typeface="Huawei Sans" panose="020C0503030203020204" pitchFamily="34" charset="0"/>
            </a:endParaRPr>
          </a:p>
        </p:txBody>
      </p:sp>
      <p:sp>
        <p:nvSpPr>
          <p:cNvPr id="18" name="矩形 17"/>
          <p:cNvSpPr/>
          <p:nvPr/>
        </p:nvSpPr>
        <p:spPr bwMode="gray">
          <a:xfrm>
            <a:off x="6296433" y="5472826"/>
            <a:ext cx="5416142" cy="400110"/>
          </a:xfrm>
          <a:prstGeom prst="rect">
            <a:avLst/>
          </a:prstGeom>
        </p:spPr>
        <p:txBody>
          <a:bodyPr wrap="square">
            <a:spAutoFit/>
          </a:bodyPr>
          <a:lstStyle/>
          <a:p>
            <a:pPr fontAlgn="ctr">
              <a:lnSpc>
                <a:spcPts val="2400"/>
              </a:lnSpc>
              <a:spcAft>
                <a:spcPts val="600"/>
              </a:spcAft>
            </a:pPr>
            <a:r>
              <a:rPr lang="en-US" sz="1600" dirty="0" smtClean="0">
                <a:solidFill>
                  <a:srgbClr val="333333"/>
                </a:solidFill>
                <a:latin typeface="Huawei Sans" panose="020C0503030203020204" pitchFamily="34" charset="0"/>
              </a:rPr>
              <a:t>An IP phone is connected to a switch independently.</a:t>
            </a:r>
            <a:endParaRPr lang="en-US" altLang="zh-CN" sz="1600" dirty="0">
              <a:solidFill>
                <a:srgbClr val="333333"/>
              </a:solidFill>
              <a:latin typeface="Huawei Sans" panose="020C0503030203020204" pitchFamily="34" charset="0"/>
              <a:ea typeface="Microsoft Yahei" panose="020B0503020204020204" pitchFamily="34" charset="-122"/>
            </a:endParaRPr>
          </a:p>
        </p:txBody>
      </p:sp>
      <p:pic>
        <p:nvPicPr>
          <p:cNvPr id="19" name="图片 11" descr="开放网络-蓝.png"/>
          <p:cNvPicPr>
            <a:picLocks noChangeAspect="1"/>
          </p:cNvPicPr>
          <p:nvPr/>
        </p:nvPicPr>
        <p:blipFill>
          <a:blip r:embed="rId3" cstate="print"/>
          <a:stretch>
            <a:fillRect/>
          </a:stretch>
        </p:blipFill>
        <p:spPr bwMode="gray">
          <a:xfrm>
            <a:off x="735154" y="4491319"/>
            <a:ext cx="490552" cy="377619"/>
          </a:xfrm>
          <a:prstGeom prst="rect">
            <a:avLst/>
          </a:prstGeom>
        </p:spPr>
      </p:pic>
      <p:pic>
        <p:nvPicPr>
          <p:cNvPr id="20" name="图片 42" descr="IP电话.png"/>
          <p:cNvPicPr>
            <a:picLocks noChangeAspect="1"/>
          </p:cNvPicPr>
          <p:nvPr/>
        </p:nvPicPr>
        <p:blipFill>
          <a:blip r:embed="rId4" cstate="print"/>
          <a:stretch>
            <a:fillRect/>
          </a:stretch>
        </p:blipFill>
        <p:spPr bwMode="gray">
          <a:xfrm>
            <a:off x="2270619" y="4449400"/>
            <a:ext cx="490861" cy="461456"/>
          </a:xfrm>
          <a:prstGeom prst="rect">
            <a:avLst/>
          </a:prstGeom>
        </p:spPr>
      </p:pic>
      <p:pic>
        <p:nvPicPr>
          <p:cNvPr id="21" name="图片 76" descr="接入交换机.png"/>
          <p:cNvPicPr>
            <a:picLocks noChangeAspect="1"/>
          </p:cNvPicPr>
          <p:nvPr/>
        </p:nvPicPr>
        <p:blipFill>
          <a:blip r:embed="rId5" cstate="print"/>
          <a:stretch>
            <a:fillRect/>
          </a:stretch>
        </p:blipFill>
        <p:spPr bwMode="gray">
          <a:xfrm>
            <a:off x="3813535" y="4479302"/>
            <a:ext cx="490909" cy="401653"/>
          </a:xfrm>
          <a:prstGeom prst="rect">
            <a:avLst/>
          </a:prstGeom>
        </p:spPr>
      </p:pic>
      <p:pic>
        <p:nvPicPr>
          <p:cNvPr id="22" name="图片 76" descr="接入交换机.png"/>
          <p:cNvPicPr>
            <a:picLocks noChangeAspect="1"/>
          </p:cNvPicPr>
          <p:nvPr/>
        </p:nvPicPr>
        <p:blipFill>
          <a:blip r:embed="rId5" cstate="print"/>
          <a:stretch>
            <a:fillRect/>
          </a:stretch>
        </p:blipFill>
        <p:spPr bwMode="gray">
          <a:xfrm>
            <a:off x="8718657" y="4479302"/>
            <a:ext cx="490909" cy="401653"/>
          </a:xfrm>
          <a:prstGeom prst="rect">
            <a:avLst/>
          </a:prstGeom>
        </p:spPr>
      </p:pic>
      <p:pic>
        <p:nvPicPr>
          <p:cNvPr id="23" name="图片 42" descr="IP电话.png"/>
          <p:cNvPicPr>
            <a:picLocks noChangeAspect="1"/>
          </p:cNvPicPr>
          <p:nvPr/>
        </p:nvPicPr>
        <p:blipFill>
          <a:blip r:embed="rId4" cstate="print"/>
          <a:stretch>
            <a:fillRect/>
          </a:stretch>
        </p:blipFill>
        <p:spPr bwMode="gray">
          <a:xfrm>
            <a:off x="6507630" y="4449400"/>
            <a:ext cx="490861" cy="461456"/>
          </a:xfrm>
          <a:prstGeom prst="rect">
            <a:avLst/>
          </a:prstGeom>
        </p:spPr>
      </p:pic>
      <p:sp>
        <p:nvSpPr>
          <p:cNvPr id="24" name="圆角矩形 23"/>
          <p:cNvSpPr/>
          <p:nvPr/>
        </p:nvSpPr>
        <p:spPr bwMode="gray">
          <a:xfrm>
            <a:off x="632514" y="3446307"/>
            <a:ext cx="10805700" cy="338555"/>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fontAlgn="ctr"/>
            <a:r>
              <a:rPr lang="en-US" sz="1600" dirty="0" smtClean="0">
                <a:solidFill>
                  <a:schemeClr val="bg1"/>
                </a:solidFill>
                <a:latin typeface="Huawei Sans" panose="020C0503030203020204" pitchFamily="34" charset="0"/>
              </a:rPr>
              <a:t>Typical networking of voice VLAN technology</a:t>
            </a:r>
            <a:endParaRPr lang="en-US" altLang="zh-CN" sz="160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9838640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Address-based Voice VLAN</a:t>
            </a:r>
            <a:endParaRPr lang="en-US" altLang="zh-CN" dirty="0"/>
          </a:p>
        </p:txBody>
      </p:sp>
      <p:sp>
        <p:nvSpPr>
          <p:cNvPr id="20" name="文本占位符 19"/>
          <p:cNvSpPr>
            <a:spLocks noGrp="1"/>
          </p:cNvSpPr>
          <p:nvPr>
            <p:ph type="body" sz="quarter" idx="10"/>
          </p:nvPr>
        </p:nvSpPr>
        <p:spPr bwMode="gray">
          <a:xfrm>
            <a:off x="455612" y="3716338"/>
            <a:ext cx="11293476" cy="2484436"/>
          </a:xfrm>
        </p:spPr>
        <p:txBody>
          <a:bodyPr/>
          <a:lstStyle/>
          <a:p>
            <a:r>
              <a:rPr lang="en-US" altLang="zh-CN" sz="1800" dirty="0" smtClean="0"/>
              <a:t>Configure MAC address-based voice VLAN when voice packets are untagged or tagged with VLAN 0.</a:t>
            </a:r>
          </a:p>
          <a:p>
            <a:r>
              <a:rPr lang="en-US" altLang="zh-CN" sz="1800" dirty="0" smtClean="0"/>
              <a:t>After receiving untagged packets from PCs and IP phones, the switch processes the packets as follows:</a:t>
            </a:r>
          </a:p>
          <a:p>
            <a:pPr lvl="1"/>
            <a:r>
              <a:rPr lang="en-US" altLang="zh-CN" sz="1600" dirty="0" smtClean="0"/>
              <a:t>If the source MAC address matches the OUI configured on the switch (the result of the AND operation between the source MAC address and the OUI mask is equal to the OUI), the switch tags the voice VLAN ID to the packet and increases the packet priority.</a:t>
            </a:r>
          </a:p>
          <a:p>
            <a:pPr lvl="1"/>
            <a:r>
              <a:rPr lang="en-US" altLang="zh-CN" sz="1600" dirty="0" smtClean="0"/>
              <a:t>If they do not match, the switch adds the PVID to the voice packet.</a:t>
            </a:r>
          </a:p>
          <a:p>
            <a:endParaRPr lang="zh-CN" altLang="en-US" sz="1800" dirty="0"/>
          </a:p>
        </p:txBody>
      </p:sp>
      <p:sp>
        <p:nvSpPr>
          <p:cNvPr id="3" name="任意多边形 2"/>
          <p:cNvSpPr/>
          <p:nvPr/>
        </p:nvSpPr>
        <p:spPr bwMode="gray">
          <a:xfrm>
            <a:off x="6500527" y="1837039"/>
            <a:ext cx="2669486" cy="1001865"/>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496094 w 1433512"/>
              <a:gd name="connsiteY0" fmla="*/ 0 h 524670"/>
              <a:gd name="connsiteX1" fmla="*/ 1433512 w 1433512"/>
              <a:gd name="connsiteY1" fmla="*/ 0 h 524670"/>
              <a:gd name="connsiteX2" fmla="*/ 0 w 1433512"/>
              <a:gd name="connsiteY2" fmla="*/ 524670 h 524670"/>
              <a:gd name="connsiteX3" fmla="*/ 496094 w 1433512"/>
              <a:gd name="connsiteY3" fmla="*/ 0 h 524670"/>
              <a:gd name="connsiteX0" fmla="*/ 492919 w 1433512"/>
              <a:gd name="connsiteY0" fmla="*/ 0 h 651670"/>
              <a:gd name="connsiteX1" fmla="*/ 1433512 w 1433512"/>
              <a:gd name="connsiteY1" fmla="*/ 127000 h 651670"/>
              <a:gd name="connsiteX2" fmla="*/ 0 w 1433512"/>
              <a:gd name="connsiteY2" fmla="*/ 651670 h 651670"/>
              <a:gd name="connsiteX3" fmla="*/ 492919 w 1433512"/>
              <a:gd name="connsiteY3" fmla="*/ 0 h 651670"/>
              <a:gd name="connsiteX0" fmla="*/ 492919 w 2135187"/>
              <a:gd name="connsiteY0" fmla="*/ 0 h 651670"/>
              <a:gd name="connsiteX1" fmla="*/ 2135187 w 2135187"/>
              <a:gd name="connsiteY1" fmla="*/ 19050 h 651670"/>
              <a:gd name="connsiteX2" fmla="*/ 0 w 2135187"/>
              <a:gd name="connsiteY2" fmla="*/ 651670 h 651670"/>
              <a:gd name="connsiteX3" fmla="*/ 492919 w 2135187"/>
              <a:gd name="connsiteY3" fmla="*/ 0 h 651670"/>
              <a:gd name="connsiteX0" fmla="*/ 69586 w 2135187"/>
              <a:gd name="connsiteY0" fmla="*/ 0 h 660137"/>
              <a:gd name="connsiteX1" fmla="*/ 2135187 w 2135187"/>
              <a:gd name="connsiteY1" fmla="*/ 27517 h 660137"/>
              <a:gd name="connsiteX2" fmla="*/ 0 w 2135187"/>
              <a:gd name="connsiteY2" fmla="*/ 660137 h 660137"/>
              <a:gd name="connsiteX3" fmla="*/ 69586 w 2135187"/>
              <a:gd name="connsiteY3" fmla="*/ 0 h 660137"/>
              <a:gd name="connsiteX0" fmla="*/ 69586 w 1703387"/>
              <a:gd name="connsiteY0" fmla="*/ 0 h 660137"/>
              <a:gd name="connsiteX1" fmla="*/ 1703387 w 1703387"/>
              <a:gd name="connsiteY1" fmla="*/ 2117 h 660137"/>
              <a:gd name="connsiteX2" fmla="*/ 0 w 1703387"/>
              <a:gd name="connsiteY2" fmla="*/ 660137 h 660137"/>
              <a:gd name="connsiteX3" fmla="*/ 69586 w 1703387"/>
              <a:gd name="connsiteY3" fmla="*/ 0 h 660137"/>
              <a:gd name="connsiteX0" fmla="*/ 69586 w 1722437"/>
              <a:gd name="connsiteY0" fmla="*/ 0 h 660137"/>
              <a:gd name="connsiteX1" fmla="*/ 1722437 w 1722437"/>
              <a:gd name="connsiteY1" fmla="*/ 30692 h 660137"/>
              <a:gd name="connsiteX2" fmla="*/ 0 w 1722437"/>
              <a:gd name="connsiteY2" fmla="*/ 660137 h 660137"/>
              <a:gd name="connsiteX3" fmla="*/ 69586 w 1722437"/>
              <a:gd name="connsiteY3" fmla="*/ 0 h 660137"/>
              <a:gd name="connsiteX0" fmla="*/ 0 w 1652851"/>
              <a:gd name="connsiteY0" fmla="*/ 0 h 1451445"/>
              <a:gd name="connsiteX1" fmla="*/ 1652851 w 1652851"/>
              <a:gd name="connsiteY1" fmla="*/ 30692 h 1451445"/>
              <a:gd name="connsiteX2" fmla="*/ 1108583 w 1652851"/>
              <a:gd name="connsiteY2" fmla="*/ 1451445 h 1451445"/>
              <a:gd name="connsiteX3" fmla="*/ 0 w 1652851"/>
              <a:gd name="connsiteY3" fmla="*/ 0 h 1451445"/>
              <a:gd name="connsiteX0" fmla="*/ 0 w 1058491"/>
              <a:gd name="connsiteY0" fmla="*/ 827828 h 1420753"/>
              <a:gd name="connsiteX1" fmla="*/ 1058491 w 1058491"/>
              <a:gd name="connsiteY1" fmla="*/ 0 h 1420753"/>
              <a:gd name="connsiteX2" fmla="*/ 514223 w 1058491"/>
              <a:gd name="connsiteY2" fmla="*/ 1420753 h 1420753"/>
              <a:gd name="connsiteX3" fmla="*/ 0 w 1058491"/>
              <a:gd name="connsiteY3" fmla="*/ 827828 h 1420753"/>
              <a:gd name="connsiteX0" fmla="*/ 0 w 1652851"/>
              <a:gd name="connsiteY0" fmla="*/ 20108 h 613033"/>
              <a:gd name="connsiteX1" fmla="*/ 1652851 w 1652851"/>
              <a:gd name="connsiteY1" fmla="*/ 0 h 613033"/>
              <a:gd name="connsiteX2" fmla="*/ 514223 w 1652851"/>
              <a:gd name="connsiteY2" fmla="*/ 613033 h 613033"/>
              <a:gd name="connsiteX3" fmla="*/ 0 w 1652851"/>
              <a:gd name="connsiteY3" fmla="*/ 20108 h 613033"/>
              <a:gd name="connsiteX0" fmla="*/ 0 w 1647771"/>
              <a:gd name="connsiteY0" fmla="*/ 0 h 831685"/>
              <a:gd name="connsiteX1" fmla="*/ 1647771 w 1647771"/>
              <a:gd name="connsiteY1" fmla="*/ 218652 h 831685"/>
              <a:gd name="connsiteX2" fmla="*/ 509143 w 1647771"/>
              <a:gd name="connsiteY2" fmla="*/ 831685 h 831685"/>
              <a:gd name="connsiteX3" fmla="*/ 0 w 1647771"/>
              <a:gd name="connsiteY3" fmla="*/ 0 h 831685"/>
              <a:gd name="connsiteX0" fmla="*/ 0 w 1683331"/>
              <a:gd name="connsiteY0" fmla="*/ 0 h 831685"/>
              <a:gd name="connsiteX1" fmla="*/ 1683331 w 1683331"/>
              <a:gd name="connsiteY1" fmla="*/ 212 h 831685"/>
              <a:gd name="connsiteX2" fmla="*/ 509143 w 1683331"/>
              <a:gd name="connsiteY2" fmla="*/ 831685 h 831685"/>
              <a:gd name="connsiteX3" fmla="*/ 0 w 1683331"/>
              <a:gd name="connsiteY3" fmla="*/ 0 h 831685"/>
              <a:gd name="connsiteX0" fmla="*/ 0 w 1496006"/>
              <a:gd name="connsiteY0" fmla="*/ 0 h 844385"/>
              <a:gd name="connsiteX1" fmla="*/ 1496006 w 1496006"/>
              <a:gd name="connsiteY1" fmla="*/ 12912 h 844385"/>
              <a:gd name="connsiteX2" fmla="*/ 321818 w 1496006"/>
              <a:gd name="connsiteY2" fmla="*/ 844385 h 844385"/>
              <a:gd name="connsiteX3" fmla="*/ 0 w 1496006"/>
              <a:gd name="connsiteY3" fmla="*/ 0 h 844385"/>
              <a:gd name="connsiteX0" fmla="*/ 0 w 2435806"/>
              <a:gd name="connsiteY0" fmla="*/ 0 h 844385"/>
              <a:gd name="connsiteX1" fmla="*/ 2435806 w 2435806"/>
              <a:gd name="connsiteY1" fmla="*/ 6562 h 844385"/>
              <a:gd name="connsiteX2" fmla="*/ 321818 w 2435806"/>
              <a:gd name="connsiteY2" fmla="*/ 844385 h 844385"/>
              <a:gd name="connsiteX3" fmla="*/ 0 w 2435806"/>
              <a:gd name="connsiteY3" fmla="*/ 0 h 844385"/>
              <a:gd name="connsiteX0" fmla="*/ 0 w 2435806"/>
              <a:gd name="connsiteY0" fmla="*/ 0 h 1001865"/>
              <a:gd name="connsiteX1" fmla="*/ 2435806 w 2435806"/>
              <a:gd name="connsiteY1" fmla="*/ 6562 h 1001865"/>
              <a:gd name="connsiteX2" fmla="*/ 83058 w 2435806"/>
              <a:gd name="connsiteY2" fmla="*/ 1001865 h 1001865"/>
              <a:gd name="connsiteX3" fmla="*/ 0 w 2435806"/>
              <a:gd name="connsiteY3" fmla="*/ 0 h 1001865"/>
              <a:gd name="connsiteX0" fmla="*/ 0 w 2720286"/>
              <a:gd name="connsiteY0" fmla="*/ 3598 h 1005463"/>
              <a:gd name="connsiteX1" fmla="*/ 2720286 w 2720286"/>
              <a:gd name="connsiteY1" fmla="*/ 0 h 1005463"/>
              <a:gd name="connsiteX2" fmla="*/ 83058 w 2720286"/>
              <a:gd name="connsiteY2" fmla="*/ 1005463 h 1005463"/>
              <a:gd name="connsiteX3" fmla="*/ 0 w 2720286"/>
              <a:gd name="connsiteY3" fmla="*/ 3598 h 1005463"/>
              <a:gd name="connsiteX0" fmla="*/ 0 w 2801566"/>
              <a:gd name="connsiteY0" fmla="*/ 3598 h 1005463"/>
              <a:gd name="connsiteX1" fmla="*/ 2801566 w 2801566"/>
              <a:gd name="connsiteY1" fmla="*/ 0 h 1005463"/>
              <a:gd name="connsiteX2" fmla="*/ 164338 w 2801566"/>
              <a:gd name="connsiteY2" fmla="*/ 1005463 h 1005463"/>
              <a:gd name="connsiteX3" fmla="*/ 0 w 2801566"/>
              <a:gd name="connsiteY3" fmla="*/ 3598 h 1005463"/>
              <a:gd name="connsiteX0" fmla="*/ 0 w 2669486"/>
              <a:gd name="connsiteY0" fmla="*/ 0 h 1001865"/>
              <a:gd name="connsiteX1" fmla="*/ 2669486 w 2669486"/>
              <a:gd name="connsiteY1" fmla="*/ 16722 h 1001865"/>
              <a:gd name="connsiteX2" fmla="*/ 164338 w 2669486"/>
              <a:gd name="connsiteY2" fmla="*/ 1001865 h 1001865"/>
              <a:gd name="connsiteX3" fmla="*/ 0 w 2669486"/>
              <a:gd name="connsiteY3" fmla="*/ 0 h 1001865"/>
            </a:gdLst>
            <a:ahLst/>
            <a:cxnLst>
              <a:cxn ang="0">
                <a:pos x="connsiteX0" y="connsiteY0"/>
              </a:cxn>
              <a:cxn ang="0">
                <a:pos x="connsiteX1" y="connsiteY1"/>
              </a:cxn>
              <a:cxn ang="0">
                <a:pos x="connsiteX2" y="connsiteY2"/>
              </a:cxn>
              <a:cxn ang="0">
                <a:pos x="connsiteX3" y="connsiteY3"/>
              </a:cxn>
            </a:cxnLst>
            <a:rect l="l" t="t" r="r" b="b"/>
            <a:pathLst>
              <a:path w="2669486" h="1001865">
                <a:moveTo>
                  <a:pt x="0" y="0"/>
                </a:moveTo>
                <a:lnTo>
                  <a:pt x="2669486" y="16722"/>
                </a:lnTo>
                <a:lnTo>
                  <a:pt x="164338" y="1001865"/>
                </a:lnTo>
                <a:lnTo>
                  <a:pt x="0" y="0"/>
                </a:lnTo>
                <a:close/>
              </a:path>
            </a:pathLst>
          </a:custGeom>
          <a:gradFill flip="none" rotWithShape="1">
            <a:gsLst>
              <a:gs pos="0">
                <a:schemeClr val="bg1"/>
              </a:gs>
              <a:gs pos="100000">
                <a:srgbClr val="94DAE2"/>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 name="文本框 3"/>
          <p:cNvSpPr txBox="1"/>
          <p:nvPr/>
        </p:nvSpPr>
        <p:spPr bwMode="gray">
          <a:xfrm>
            <a:off x="6497977" y="1252026"/>
            <a:ext cx="2703664" cy="615237"/>
          </a:xfrm>
          <a:prstGeom prst="rect">
            <a:avLst/>
          </a:prstGeom>
          <a:solidFill>
            <a:srgbClr val="56C4D2"/>
          </a:solidFill>
          <a:ln w="19050">
            <a:noFill/>
          </a:ln>
        </p:spPr>
        <p:txBody>
          <a:bodyPr wrap="square" lIns="72000" tIns="72000" rIns="72000" bIns="72000" rtlCol="0" anchor="ctr" anchorCtr="0">
            <a:noAutofit/>
          </a:bodyPr>
          <a:lstStyle/>
          <a:p>
            <a:pPr algn="ctr" fontAlgn="ctr"/>
            <a:r>
              <a:rPr lang="en-US" sz="1400" dirty="0" smtClean="0">
                <a:solidFill>
                  <a:schemeClr val="bg1"/>
                </a:solidFill>
                <a:latin typeface="Huawei Sans" panose="020C0503030203020204" pitchFamily="34" charset="0"/>
              </a:rPr>
              <a:t>Run the </a:t>
            </a:r>
            <a:r>
              <a:rPr lang="en-US" sz="1400" b="1" dirty="0" smtClean="0">
                <a:solidFill>
                  <a:schemeClr val="bg1"/>
                </a:solidFill>
                <a:latin typeface="Huawei Sans" panose="020C0503030203020204" pitchFamily="34" charset="0"/>
              </a:rPr>
              <a:t>voice-</a:t>
            </a:r>
            <a:r>
              <a:rPr lang="en-US" sz="1400" b="1" dirty="0" err="1" smtClean="0">
                <a:solidFill>
                  <a:schemeClr val="bg1"/>
                </a:solidFill>
                <a:latin typeface="Huawei Sans" panose="020C0503030203020204" pitchFamily="34" charset="0"/>
              </a:rPr>
              <a:t>vlan</a:t>
            </a:r>
            <a:r>
              <a:rPr lang="en-US" sz="1400" b="1" dirty="0" smtClean="0">
                <a:solidFill>
                  <a:schemeClr val="bg1"/>
                </a:solidFill>
                <a:latin typeface="Huawei Sans" panose="020C0503030203020204" pitchFamily="34" charset="0"/>
              </a:rPr>
              <a:t> mac-address</a:t>
            </a:r>
            <a:r>
              <a:rPr lang="en-US" sz="1400" dirty="0" smtClean="0">
                <a:solidFill>
                  <a:schemeClr val="bg1"/>
                </a:solidFill>
                <a:latin typeface="Huawei Sans" panose="020C0503030203020204" pitchFamily="34" charset="0"/>
              </a:rPr>
              <a:t> command to specify the MAC address and mask</a:t>
            </a:r>
            <a:endParaRPr lang="en-US" altLang="zh-CN" sz="1400" b="1" dirty="0">
              <a:solidFill>
                <a:schemeClr val="bg1"/>
              </a:solidFill>
              <a:latin typeface="Huawei Sans" panose="020C0503030203020204" pitchFamily="34" charset="0"/>
            </a:endParaRPr>
          </a:p>
        </p:txBody>
      </p:sp>
      <p:cxnSp>
        <p:nvCxnSpPr>
          <p:cNvPr id="5" name="直接连接符 4"/>
          <p:cNvCxnSpPr/>
          <p:nvPr/>
        </p:nvCxnSpPr>
        <p:spPr bwMode="gray">
          <a:xfrm flipH="1">
            <a:off x="3739975" y="2395153"/>
            <a:ext cx="2758002" cy="0"/>
          </a:xfrm>
          <a:prstGeom prst="line">
            <a:avLst/>
          </a:prstGeom>
          <a:ln w="57150">
            <a:solidFill>
              <a:srgbClr val="C7000B"/>
            </a:solidFill>
            <a:head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H="1">
            <a:off x="5218192" y="3431800"/>
            <a:ext cx="1239145" cy="0"/>
          </a:xfrm>
          <a:prstGeom prst="line">
            <a:avLst/>
          </a:prstGeom>
          <a:ln w="57150">
            <a:solidFill>
              <a:srgbClr val="C7000B"/>
            </a:solidFill>
            <a:head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3699665" y="2043087"/>
            <a:ext cx="1173719"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Data packet</a:t>
            </a:r>
            <a:endParaRPr lang="en-US" sz="1400" dirty="0">
              <a:solidFill>
                <a:srgbClr val="C7000B"/>
              </a:solidFill>
              <a:latin typeface="Huawei Sans" panose="020C0503030203020204" pitchFamily="34" charset="0"/>
            </a:endParaRPr>
          </a:p>
        </p:txBody>
      </p:sp>
      <p:sp>
        <p:nvSpPr>
          <p:cNvPr id="8" name="文本框 7"/>
          <p:cNvSpPr txBox="1"/>
          <p:nvPr/>
        </p:nvSpPr>
        <p:spPr bwMode="gray">
          <a:xfrm>
            <a:off x="5150644" y="3490832"/>
            <a:ext cx="1220206"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Voice packet</a:t>
            </a:r>
            <a:endParaRPr lang="en-US" sz="1400" dirty="0">
              <a:solidFill>
                <a:srgbClr val="C7000B"/>
              </a:solidFill>
              <a:latin typeface="Huawei Sans" panose="020C0503030203020204" pitchFamily="34" charset="0"/>
            </a:endParaRPr>
          </a:p>
        </p:txBody>
      </p:sp>
      <p:cxnSp>
        <p:nvCxnSpPr>
          <p:cNvPr id="10" name="直接连接符 9"/>
          <p:cNvCxnSpPr/>
          <p:nvPr/>
        </p:nvCxnSpPr>
        <p:spPr bwMode="gray">
          <a:xfrm flipH="1">
            <a:off x="5464678" y="2770400"/>
            <a:ext cx="21977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3967641" y="2770400"/>
            <a:ext cx="10672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bwMode="gray">
          <a:xfrm>
            <a:off x="7571118" y="2334508"/>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rPr>
              <a:t>Network</a:t>
            </a:r>
            <a:endParaRPr lang="en-US" altLang="zh-CN" sz="1600" b="1" dirty="0">
              <a:latin typeface="Huawei Sans" panose="020C0503030203020204" pitchFamily="34" charset="0"/>
            </a:endParaRPr>
          </a:p>
        </p:txBody>
      </p:sp>
      <p:sp>
        <p:nvSpPr>
          <p:cNvPr id="13" name="文本框 12"/>
          <p:cNvSpPr txBox="1"/>
          <p:nvPr/>
        </p:nvSpPr>
        <p:spPr bwMode="gray">
          <a:xfrm>
            <a:off x="3542524" y="3021933"/>
            <a:ext cx="404278"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PC</a:t>
            </a:r>
            <a:endParaRPr lang="en-US" sz="1400" b="1" dirty="0">
              <a:latin typeface="Huawei Sans" panose="020C0503030203020204" pitchFamily="34" charset="0"/>
            </a:endParaRPr>
          </a:p>
        </p:txBody>
      </p:sp>
      <p:sp>
        <p:nvSpPr>
          <p:cNvPr id="14" name="文本框 13"/>
          <p:cNvSpPr txBox="1"/>
          <p:nvPr/>
        </p:nvSpPr>
        <p:spPr bwMode="gray">
          <a:xfrm>
            <a:off x="4761992" y="3021933"/>
            <a:ext cx="947632"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IP phone</a:t>
            </a:r>
            <a:endParaRPr lang="en-US" altLang="zh-CN" sz="1400" b="1" dirty="0" smtClean="0">
              <a:latin typeface="Huawei Sans" panose="020C0503030203020204" pitchFamily="34" charset="0"/>
            </a:endParaRPr>
          </a:p>
        </p:txBody>
      </p:sp>
      <p:sp>
        <p:nvSpPr>
          <p:cNvPr id="15" name="文本框 14"/>
          <p:cNvSpPr txBox="1"/>
          <p:nvPr/>
        </p:nvSpPr>
        <p:spPr bwMode="gray">
          <a:xfrm>
            <a:off x="6431165" y="3021933"/>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Switch</a:t>
            </a:r>
            <a:endParaRPr lang="en-US" sz="1400" b="1" dirty="0">
              <a:latin typeface="Huawei Sans" panose="020C0503030203020204" pitchFamily="34" charset="0"/>
            </a:endParaRPr>
          </a:p>
        </p:txBody>
      </p:sp>
      <p:pic>
        <p:nvPicPr>
          <p:cNvPr id="16" name="图片 11" descr="开放网络-蓝.png"/>
          <p:cNvPicPr>
            <a:picLocks noChangeAspect="1"/>
          </p:cNvPicPr>
          <p:nvPr/>
        </p:nvPicPr>
        <p:blipFill>
          <a:blip r:embed="rId3" cstate="print"/>
          <a:stretch>
            <a:fillRect/>
          </a:stretch>
        </p:blipFill>
        <p:spPr bwMode="gray">
          <a:xfrm>
            <a:off x="3499387" y="2581591"/>
            <a:ext cx="490552" cy="377619"/>
          </a:xfrm>
          <a:prstGeom prst="rect">
            <a:avLst/>
          </a:prstGeom>
        </p:spPr>
      </p:pic>
      <p:pic>
        <p:nvPicPr>
          <p:cNvPr id="17" name="图片 42" descr="IP电话.png"/>
          <p:cNvPicPr>
            <a:picLocks noChangeAspect="1"/>
          </p:cNvPicPr>
          <p:nvPr/>
        </p:nvPicPr>
        <p:blipFill>
          <a:blip r:embed="rId4" cstate="print"/>
          <a:stretch>
            <a:fillRect/>
          </a:stretch>
        </p:blipFill>
        <p:spPr bwMode="gray">
          <a:xfrm>
            <a:off x="5034852" y="2539672"/>
            <a:ext cx="490861" cy="461456"/>
          </a:xfrm>
          <a:prstGeom prst="rect">
            <a:avLst/>
          </a:prstGeom>
        </p:spPr>
      </p:pic>
      <p:pic>
        <p:nvPicPr>
          <p:cNvPr id="18" name="图片 76" descr="接入交换机.png"/>
          <p:cNvPicPr>
            <a:picLocks noChangeAspect="1"/>
          </p:cNvPicPr>
          <p:nvPr/>
        </p:nvPicPr>
        <p:blipFill>
          <a:blip r:embed="rId5" cstate="print"/>
          <a:stretch>
            <a:fillRect/>
          </a:stretch>
        </p:blipFill>
        <p:spPr bwMode="gray">
          <a:xfrm>
            <a:off x="6577768" y="2569574"/>
            <a:ext cx="490909" cy="401653"/>
          </a:xfrm>
          <a:prstGeom prst="rect">
            <a:avLst/>
          </a:prstGeom>
        </p:spPr>
      </p:pic>
    </p:spTree>
    <p:extLst>
      <p:ext uri="{BB962C8B-B14F-4D97-AF65-F5344CB8AC3E}">
        <p14:creationId xmlns:p14="http://schemas.microsoft.com/office/powerpoint/2010/main" val="37223655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VLAN ID-based Voice VLAN</a:t>
            </a:r>
            <a:endParaRPr lang="en-US" altLang="zh-CN" dirty="0"/>
          </a:p>
        </p:txBody>
      </p:sp>
      <p:sp>
        <p:nvSpPr>
          <p:cNvPr id="22" name="文本占位符 21"/>
          <p:cNvSpPr>
            <a:spLocks noGrp="1"/>
          </p:cNvSpPr>
          <p:nvPr>
            <p:ph type="body" sz="quarter" idx="10"/>
          </p:nvPr>
        </p:nvSpPr>
        <p:spPr bwMode="gray">
          <a:xfrm>
            <a:off x="455612" y="3748456"/>
            <a:ext cx="11293476" cy="2452318"/>
          </a:xfrm>
        </p:spPr>
        <p:txBody>
          <a:bodyPr/>
          <a:lstStyle/>
          <a:p>
            <a:r>
              <a:rPr lang="en-US" altLang="zh-CN" sz="1400" dirty="0" smtClean="0"/>
              <a:t>If the IP phone can obtain the voice VLAN ID of the switch through a protocol, the IP phone sends voice packets with VLAN tags. In this case, you can configure VLAN ID-based voice VLAN.</a:t>
            </a:r>
          </a:p>
          <a:p>
            <a:r>
              <a:rPr lang="en-US" altLang="zh-CN" sz="1400" dirty="0" smtClean="0"/>
              <a:t>After receiving packets from the PC and IP phone, the switch determines whether the VLAN IDs in the packets match the configured voice VLAN ID. If they match, the switch handles data as voice data and increases the priority. The switch adds the PVID to untagged packets from the PC.</a:t>
            </a:r>
          </a:p>
          <a:p>
            <a:r>
              <a:rPr lang="en-US" altLang="zh-CN" sz="1400" dirty="0" smtClean="0"/>
              <a:t>When VLAN ID-based voice VLAN is configured, the IP phone must be able to obtain voice VLAN information from the switch. IP phones can obtain voice VLAN information from switches using multiple methods, such as the Link Layer Discovery Protocol (LLDP).</a:t>
            </a:r>
          </a:p>
          <a:p>
            <a:endParaRPr lang="zh-CN" altLang="en-US" sz="1400" dirty="0"/>
          </a:p>
        </p:txBody>
      </p:sp>
      <p:cxnSp>
        <p:nvCxnSpPr>
          <p:cNvPr id="4" name="直接连接符 3"/>
          <p:cNvCxnSpPr/>
          <p:nvPr/>
        </p:nvCxnSpPr>
        <p:spPr bwMode="gray">
          <a:xfrm flipH="1">
            <a:off x="3425015" y="1483854"/>
            <a:ext cx="3152753" cy="0"/>
          </a:xfrm>
          <a:prstGeom prst="line">
            <a:avLst/>
          </a:prstGeom>
          <a:ln w="57150">
            <a:solidFill>
              <a:srgbClr val="81C15F"/>
            </a:solidFill>
            <a:head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H="1">
            <a:off x="5368488" y="2780678"/>
            <a:ext cx="1239145" cy="0"/>
          </a:xfrm>
          <a:prstGeom prst="line">
            <a:avLst/>
          </a:prstGeom>
          <a:ln w="19050">
            <a:solidFill>
              <a:srgbClr val="81C15F"/>
            </a:solidFill>
            <a:head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3384705" y="1131788"/>
            <a:ext cx="1173719" cy="307777"/>
          </a:xfrm>
          <a:prstGeom prst="rect">
            <a:avLst/>
          </a:prstGeom>
          <a:noFill/>
        </p:spPr>
        <p:txBody>
          <a:bodyPr wrap="none" rtlCol="0">
            <a:spAutoFit/>
          </a:bodyPr>
          <a:lstStyle/>
          <a:p>
            <a:pPr fontAlgn="ctr"/>
            <a:r>
              <a:rPr lang="en-US" sz="1400" dirty="0" smtClean="0">
                <a:latin typeface="Huawei Sans" panose="020C0503030203020204" pitchFamily="34" charset="0"/>
              </a:rPr>
              <a:t>Data packet</a:t>
            </a:r>
            <a:endParaRPr lang="en-US" sz="1400" dirty="0">
              <a:latin typeface="Huawei Sans" panose="020C0503030203020204" pitchFamily="34" charset="0"/>
            </a:endParaRPr>
          </a:p>
        </p:txBody>
      </p:sp>
      <p:sp>
        <p:nvSpPr>
          <p:cNvPr id="7" name="文本框 6"/>
          <p:cNvSpPr txBox="1"/>
          <p:nvPr/>
        </p:nvSpPr>
        <p:spPr bwMode="gray">
          <a:xfrm>
            <a:off x="5251320" y="2492947"/>
            <a:ext cx="139012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Send LLDPDUs</a:t>
            </a:r>
            <a:endParaRPr lang="en-US" sz="1400" dirty="0">
              <a:latin typeface="Huawei Sans" panose="020C0503030203020204" pitchFamily="34" charset="0"/>
            </a:endParaRPr>
          </a:p>
        </p:txBody>
      </p:sp>
      <p:cxnSp>
        <p:nvCxnSpPr>
          <p:cNvPr id="8" name="直接连接符 7"/>
          <p:cNvCxnSpPr/>
          <p:nvPr/>
        </p:nvCxnSpPr>
        <p:spPr bwMode="gray">
          <a:xfrm flipH="1">
            <a:off x="5368488" y="3202072"/>
            <a:ext cx="1239145" cy="0"/>
          </a:xfrm>
          <a:prstGeom prst="line">
            <a:avLst/>
          </a:prstGeom>
          <a:ln w="19050">
            <a:solidFill>
              <a:srgbClr val="81C15F"/>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bwMode="gray">
          <a:xfrm>
            <a:off x="4848966" y="2894295"/>
            <a:ext cx="227818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Return the voice VLAN ID</a:t>
            </a:r>
            <a:endParaRPr lang="en-US" altLang="zh-CN" sz="1400" dirty="0">
              <a:latin typeface="Huawei Sans" panose="020C0503030203020204" pitchFamily="34" charset="0"/>
            </a:endParaRPr>
          </a:p>
        </p:txBody>
      </p:sp>
      <p:cxnSp>
        <p:nvCxnSpPr>
          <p:cNvPr id="10" name="直接连接符 9"/>
          <p:cNvCxnSpPr/>
          <p:nvPr/>
        </p:nvCxnSpPr>
        <p:spPr bwMode="gray">
          <a:xfrm flipH="1">
            <a:off x="5368488" y="3655908"/>
            <a:ext cx="1239145" cy="0"/>
          </a:xfrm>
          <a:prstGeom prst="line">
            <a:avLst/>
          </a:prstGeom>
          <a:ln w="57150">
            <a:solidFill>
              <a:srgbClr val="81C15F"/>
            </a:solidFill>
            <a:head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bwMode="gray">
          <a:xfrm>
            <a:off x="5061364" y="3297781"/>
            <a:ext cx="1853392"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Tagged voice packet</a:t>
            </a:r>
            <a:endParaRPr lang="en-US" sz="1400" dirty="0">
              <a:latin typeface="Huawei Sans" panose="020C0503030203020204" pitchFamily="34" charset="0"/>
            </a:endParaRPr>
          </a:p>
        </p:txBody>
      </p:sp>
      <p:cxnSp>
        <p:nvCxnSpPr>
          <p:cNvPr id="12" name="直接连接符 11"/>
          <p:cNvCxnSpPr/>
          <p:nvPr/>
        </p:nvCxnSpPr>
        <p:spPr bwMode="gray">
          <a:xfrm flipH="1">
            <a:off x="5464678" y="1909901"/>
            <a:ext cx="21977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3967641" y="1909901"/>
            <a:ext cx="10672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bwMode="gray">
          <a:xfrm>
            <a:off x="7571118" y="1474009"/>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rPr>
              <a:t>Network</a:t>
            </a:r>
            <a:endParaRPr lang="en-US" altLang="zh-CN" sz="1600" b="1" dirty="0">
              <a:latin typeface="Huawei Sans" panose="020C0503030203020204" pitchFamily="34" charset="0"/>
            </a:endParaRPr>
          </a:p>
        </p:txBody>
      </p:sp>
      <p:sp>
        <p:nvSpPr>
          <p:cNvPr id="15" name="文本框 14"/>
          <p:cNvSpPr txBox="1"/>
          <p:nvPr/>
        </p:nvSpPr>
        <p:spPr bwMode="gray">
          <a:xfrm>
            <a:off x="3542524" y="2161434"/>
            <a:ext cx="404278"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PC</a:t>
            </a:r>
            <a:endParaRPr lang="en-US" sz="1400" b="1" dirty="0">
              <a:latin typeface="Huawei Sans" panose="020C0503030203020204" pitchFamily="34" charset="0"/>
            </a:endParaRPr>
          </a:p>
        </p:txBody>
      </p:sp>
      <p:sp>
        <p:nvSpPr>
          <p:cNvPr id="16" name="文本框 15"/>
          <p:cNvSpPr txBox="1"/>
          <p:nvPr/>
        </p:nvSpPr>
        <p:spPr bwMode="gray">
          <a:xfrm>
            <a:off x="4761992" y="2161434"/>
            <a:ext cx="947632"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IP phone</a:t>
            </a:r>
            <a:endParaRPr lang="en-US" altLang="zh-CN" sz="1400" b="1" dirty="0" smtClean="0">
              <a:latin typeface="Huawei Sans" panose="020C0503030203020204" pitchFamily="34" charset="0"/>
            </a:endParaRPr>
          </a:p>
        </p:txBody>
      </p:sp>
      <p:sp>
        <p:nvSpPr>
          <p:cNvPr id="17" name="文本框 16"/>
          <p:cNvSpPr txBox="1"/>
          <p:nvPr/>
        </p:nvSpPr>
        <p:spPr bwMode="gray">
          <a:xfrm>
            <a:off x="6431165" y="2161434"/>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Switch</a:t>
            </a:r>
            <a:endParaRPr lang="en-US" sz="1400" b="1" dirty="0">
              <a:latin typeface="Huawei Sans" panose="020C0503030203020204" pitchFamily="34" charset="0"/>
            </a:endParaRPr>
          </a:p>
        </p:txBody>
      </p:sp>
      <p:pic>
        <p:nvPicPr>
          <p:cNvPr id="18" name="图片 11" descr="开放网络-蓝.png"/>
          <p:cNvPicPr>
            <a:picLocks noChangeAspect="1"/>
          </p:cNvPicPr>
          <p:nvPr/>
        </p:nvPicPr>
        <p:blipFill>
          <a:blip r:embed="rId3" cstate="print"/>
          <a:stretch>
            <a:fillRect/>
          </a:stretch>
        </p:blipFill>
        <p:spPr bwMode="gray">
          <a:xfrm>
            <a:off x="3499387" y="1721092"/>
            <a:ext cx="490552" cy="377619"/>
          </a:xfrm>
          <a:prstGeom prst="rect">
            <a:avLst/>
          </a:prstGeom>
        </p:spPr>
      </p:pic>
      <p:pic>
        <p:nvPicPr>
          <p:cNvPr id="19" name="图片 42" descr="IP电话.png"/>
          <p:cNvPicPr>
            <a:picLocks noChangeAspect="1"/>
          </p:cNvPicPr>
          <p:nvPr/>
        </p:nvPicPr>
        <p:blipFill>
          <a:blip r:embed="rId4" cstate="print"/>
          <a:stretch>
            <a:fillRect/>
          </a:stretch>
        </p:blipFill>
        <p:spPr bwMode="gray">
          <a:xfrm>
            <a:off x="5034852" y="1679173"/>
            <a:ext cx="490861" cy="461456"/>
          </a:xfrm>
          <a:prstGeom prst="rect">
            <a:avLst/>
          </a:prstGeom>
        </p:spPr>
      </p:pic>
      <p:pic>
        <p:nvPicPr>
          <p:cNvPr id="20" name="图片 76" descr="接入交换机.png"/>
          <p:cNvPicPr>
            <a:picLocks noChangeAspect="1"/>
          </p:cNvPicPr>
          <p:nvPr/>
        </p:nvPicPr>
        <p:blipFill>
          <a:blip r:embed="rId5" cstate="print"/>
          <a:stretch>
            <a:fillRect/>
          </a:stretch>
        </p:blipFill>
        <p:spPr bwMode="gray">
          <a:xfrm>
            <a:off x="6577768" y="1709075"/>
            <a:ext cx="490909" cy="401653"/>
          </a:xfrm>
          <a:prstGeom prst="rect">
            <a:avLst/>
          </a:prstGeom>
        </p:spPr>
      </p:pic>
    </p:spTree>
    <p:extLst>
      <p:ext uri="{BB962C8B-B14F-4D97-AF65-F5344CB8AC3E}">
        <p14:creationId xmlns:p14="http://schemas.microsoft.com/office/powerpoint/2010/main" val="3088976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Ethernet Switching Basics</a:t>
            </a:r>
            <a:endParaRPr lang="en-US" altLang="zh-CN" dirty="0" smtClean="0">
              <a:solidFill>
                <a:schemeClr val="bg1">
                  <a:lumMod val="50000"/>
                </a:schemeClr>
              </a:solidFill>
              <a:sym typeface="Huawei Sans" panose="020C0503030203020204" pitchFamily="34" charset="0"/>
            </a:endParaRPr>
          </a:p>
          <a:p>
            <a:r>
              <a:rPr lang="en-US" b="1" dirty="0" smtClean="0"/>
              <a:t>Wireless Access</a:t>
            </a:r>
            <a:endParaRPr lang="en-US" altLang="zh-CN" b="1" dirty="0" smtClean="0">
              <a:sym typeface="Huawei Sans" panose="020C0503030203020204" pitchFamily="34" charset="0"/>
            </a:endParaRPr>
          </a:p>
          <a:p>
            <a:r>
              <a:rPr lang="en-US" dirty="0" smtClean="0">
                <a:solidFill>
                  <a:schemeClr val="bg1">
                    <a:lumMod val="50000"/>
                  </a:schemeClr>
                </a:solidFill>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VPN</a:t>
            </a:r>
          </a:p>
          <a:p>
            <a:endParaRPr lang="en-US" altLang="zh-CN" dirty="0"/>
          </a:p>
        </p:txBody>
      </p:sp>
    </p:spTree>
    <p:extLst>
      <p:ext uri="{BB962C8B-B14F-4D97-AF65-F5344CB8AC3E}">
        <p14:creationId xmlns:p14="http://schemas.microsoft.com/office/powerpoint/2010/main" val="807252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Network Architectures (1)</a:t>
            </a:r>
            <a:endParaRPr lang="en-US" altLang="zh-CN" dirty="0"/>
          </a:p>
        </p:txBody>
      </p:sp>
      <p:cxnSp>
        <p:nvCxnSpPr>
          <p:cNvPr id="3" name="直接连接符 2"/>
          <p:cNvCxnSpPr/>
          <p:nvPr/>
        </p:nvCxnSpPr>
        <p:spPr bwMode="gray">
          <a:xfrm>
            <a:off x="8250091" y="2222711"/>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65"/>
          <p:cNvGrpSpPr/>
          <p:nvPr/>
        </p:nvGrpSpPr>
        <p:grpSpPr bwMode="gray">
          <a:xfrm rot="10800000">
            <a:off x="7934611" y="2966988"/>
            <a:ext cx="636528" cy="746548"/>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 name="Group 165"/>
          <p:cNvGrpSpPr/>
          <p:nvPr/>
        </p:nvGrpSpPr>
        <p:grpSpPr bwMode="gray">
          <a:xfrm rot="10800000">
            <a:off x="7316544" y="2975119"/>
            <a:ext cx="1872662" cy="74654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0" name="圆角矩形 75"/>
          <p:cNvSpPr/>
          <p:nvPr/>
        </p:nvSpPr>
        <p:spPr bwMode="gray">
          <a:xfrm>
            <a:off x="539399" y="1117254"/>
            <a:ext cx="4673375"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Fat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1" name="圆角矩形 75"/>
          <p:cNvSpPr/>
          <p:nvPr/>
        </p:nvSpPr>
        <p:spPr bwMode="gray">
          <a:xfrm>
            <a:off x="539399" y="1571769"/>
            <a:ext cx="4673375"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2" name="图片 102" descr="AC-蓝.png"/>
          <p:cNvPicPr>
            <a:picLocks noChangeAspect="1"/>
          </p:cNvPicPr>
          <p:nvPr/>
        </p:nvPicPr>
        <p:blipFill>
          <a:blip r:embed="rId3" cstate="print"/>
          <a:stretch>
            <a:fillRect/>
          </a:stretch>
        </p:blipFill>
        <p:spPr bwMode="gray">
          <a:xfrm>
            <a:off x="9110710" y="1972162"/>
            <a:ext cx="446281" cy="365139"/>
          </a:xfrm>
          <a:prstGeom prst="rect">
            <a:avLst/>
          </a:prstGeom>
        </p:spPr>
      </p:pic>
      <p:pic>
        <p:nvPicPr>
          <p:cNvPr id="13" name="图片 158" descr="SAN网络-蓝.png"/>
          <p:cNvPicPr>
            <a:picLocks noChangeAspect="1"/>
          </p:cNvPicPr>
          <p:nvPr/>
        </p:nvPicPr>
        <p:blipFill>
          <a:blip r:embed="rId4" cstate="print"/>
          <a:stretch>
            <a:fillRect/>
          </a:stretch>
        </p:blipFill>
        <p:spPr bwMode="gray">
          <a:xfrm>
            <a:off x="3550364" y="4379720"/>
            <a:ext cx="182733" cy="299373"/>
          </a:xfrm>
          <a:prstGeom prst="rect">
            <a:avLst/>
          </a:prstGeom>
        </p:spPr>
      </p:pic>
      <p:pic>
        <p:nvPicPr>
          <p:cNvPr id="14" name="图片 157" descr="故障链路.png"/>
          <p:cNvPicPr>
            <a:picLocks noChangeAspect="1"/>
          </p:cNvPicPr>
          <p:nvPr/>
        </p:nvPicPr>
        <p:blipFill>
          <a:blip r:embed="rId5" cstate="print"/>
          <a:stretch>
            <a:fillRect/>
          </a:stretch>
        </p:blipFill>
        <p:spPr bwMode="gray">
          <a:xfrm>
            <a:off x="2721406" y="4404394"/>
            <a:ext cx="335297" cy="250025"/>
          </a:xfrm>
          <a:prstGeom prst="rect">
            <a:avLst/>
          </a:prstGeom>
        </p:spPr>
      </p:pic>
      <p:grpSp>
        <p:nvGrpSpPr>
          <p:cNvPr id="15" name="Group 6"/>
          <p:cNvGrpSpPr/>
          <p:nvPr/>
        </p:nvGrpSpPr>
        <p:grpSpPr bwMode="gray">
          <a:xfrm>
            <a:off x="2314192" y="1935836"/>
            <a:ext cx="998434" cy="566030"/>
            <a:chOff x="7877711" y="3990014"/>
            <a:chExt cx="998434" cy="566030"/>
          </a:xfrm>
        </p:grpSpPr>
        <p:sp>
          <p:nvSpPr>
            <p:cNvPr id="16"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7" name="TextBox 2"/>
            <p:cNvSpPr txBox="1"/>
            <p:nvPr/>
          </p:nvSpPr>
          <p:spPr bwMode="gray">
            <a:xfrm>
              <a:off x="7965050" y="4208668"/>
              <a:ext cx="8322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ndParaRPr>
            </a:p>
          </p:txBody>
        </p:sp>
      </p:grpSp>
      <p:cxnSp>
        <p:nvCxnSpPr>
          <p:cNvPr id="18" name="直接连接符 17"/>
          <p:cNvCxnSpPr/>
          <p:nvPr/>
        </p:nvCxnSpPr>
        <p:spPr bwMode="gray">
          <a:xfrm>
            <a:off x="2813409" y="2501866"/>
            <a:ext cx="0" cy="993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6" cstate="print"/>
          <a:stretch>
            <a:fillRect/>
          </a:stretch>
        </p:blipFill>
        <p:spPr bwMode="gray">
          <a:xfrm>
            <a:off x="2567955" y="3209774"/>
            <a:ext cx="490909" cy="401653"/>
          </a:xfrm>
          <a:prstGeom prst="rect">
            <a:avLst/>
          </a:prstGeom>
        </p:spPr>
      </p:pic>
      <p:grpSp>
        <p:nvGrpSpPr>
          <p:cNvPr id="20" name="组合 758"/>
          <p:cNvGrpSpPr/>
          <p:nvPr/>
        </p:nvGrpSpPr>
        <p:grpSpPr bwMode="gray">
          <a:xfrm flipV="1">
            <a:off x="2657420" y="3733241"/>
            <a:ext cx="311978" cy="264190"/>
            <a:chOff x="7440613" y="4868863"/>
            <a:chExt cx="1019175" cy="828675"/>
          </a:xfrm>
          <a:solidFill>
            <a:schemeClr val="bg1">
              <a:lumMod val="65000"/>
            </a:schemeClr>
          </a:solidFill>
        </p:grpSpPr>
        <p:sp>
          <p:nvSpPr>
            <p:cNvPr id="2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2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pic>
        <p:nvPicPr>
          <p:cNvPr id="23" name="图片 14" descr="日志告警服务器-蓝.png"/>
          <p:cNvPicPr>
            <a:picLocks noChangeAspect="1"/>
          </p:cNvPicPr>
          <p:nvPr/>
        </p:nvPicPr>
        <p:blipFill>
          <a:blip r:embed="rId7" cstate="print"/>
          <a:stretch>
            <a:fillRect/>
          </a:stretch>
        </p:blipFill>
        <p:spPr bwMode="gray">
          <a:xfrm>
            <a:off x="1785477" y="4402831"/>
            <a:ext cx="405415" cy="253150"/>
          </a:xfrm>
          <a:prstGeom prst="rect">
            <a:avLst/>
          </a:prstGeom>
        </p:spPr>
      </p:pic>
      <p:sp>
        <p:nvSpPr>
          <p:cNvPr id="24" name="矩形 23"/>
          <p:cNvSpPr/>
          <p:nvPr/>
        </p:nvSpPr>
        <p:spPr bwMode="gray">
          <a:xfrm>
            <a:off x="539399" y="4761758"/>
            <a:ext cx="4673375" cy="1297791"/>
          </a:xfrm>
          <a:prstGeom prst="rect">
            <a:avLst/>
          </a:prstGeom>
        </p:spPr>
        <p:txBody>
          <a:bodyPr wrap="square">
            <a:spAutoFit/>
          </a:bodyPr>
          <a:lstStyle/>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Fat AP works independently and needs to be configured separately. It provides only simple functions and is cost-effective.</a:t>
            </a:r>
          </a:p>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Applicable scenario</a:t>
            </a:r>
            <a:r>
              <a:rPr lang="en-US" sz="1200" dirty="0" smtClean="0">
                <a:latin typeface="Huawei Sans" panose="020C0503030203020204" pitchFamily="34" charset="0"/>
              </a:rPr>
              <a:t>: Families or mini-stores</a:t>
            </a:r>
            <a:endParaRPr lang="en-US" altLang="zh-CN" sz="1200" dirty="0">
              <a:latin typeface="Huawei Sans" panose="020C0503030203020204" pitchFamily="34" charset="0"/>
            </a:endParaRPr>
          </a:p>
        </p:txBody>
      </p:sp>
      <p:sp>
        <p:nvSpPr>
          <p:cNvPr id="25" name="圆角矩形 75"/>
          <p:cNvSpPr/>
          <p:nvPr/>
        </p:nvSpPr>
        <p:spPr bwMode="gray">
          <a:xfrm>
            <a:off x="5364535" y="1117254"/>
            <a:ext cx="6290856"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AC + Fit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26" name="圆角矩形 75"/>
          <p:cNvSpPr/>
          <p:nvPr/>
        </p:nvSpPr>
        <p:spPr bwMode="gray">
          <a:xfrm>
            <a:off x="5364534" y="1571769"/>
            <a:ext cx="6290857"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27" name="图片 158" descr="SAN网络-蓝.png"/>
          <p:cNvPicPr>
            <a:picLocks noChangeAspect="1"/>
          </p:cNvPicPr>
          <p:nvPr/>
        </p:nvPicPr>
        <p:blipFill>
          <a:blip r:embed="rId4" cstate="print"/>
          <a:stretch>
            <a:fillRect/>
          </a:stretch>
        </p:blipFill>
        <p:spPr bwMode="gray">
          <a:xfrm>
            <a:off x="9055303" y="4430522"/>
            <a:ext cx="182733" cy="299373"/>
          </a:xfrm>
          <a:prstGeom prst="rect">
            <a:avLst/>
          </a:prstGeom>
        </p:spPr>
      </p:pic>
      <p:pic>
        <p:nvPicPr>
          <p:cNvPr id="28" name="图片 157" descr="故障链路.png"/>
          <p:cNvPicPr>
            <a:picLocks noChangeAspect="1"/>
          </p:cNvPicPr>
          <p:nvPr/>
        </p:nvPicPr>
        <p:blipFill>
          <a:blip r:embed="rId5" cstate="print"/>
          <a:stretch>
            <a:fillRect/>
          </a:stretch>
        </p:blipFill>
        <p:spPr bwMode="gray">
          <a:xfrm>
            <a:off x="8226345" y="4455196"/>
            <a:ext cx="335297" cy="250025"/>
          </a:xfrm>
          <a:prstGeom prst="rect">
            <a:avLst/>
          </a:prstGeom>
        </p:spPr>
      </p:pic>
      <p:grpSp>
        <p:nvGrpSpPr>
          <p:cNvPr id="29" name="组合 28"/>
          <p:cNvGrpSpPr/>
          <p:nvPr/>
        </p:nvGrpSpPr>
        <p:grpSpPr bwMode="gray">
          <a:xfrm>
            <a:off x="7180715" y="3609959"/>
            <a:ext cx="405710" cy="697037"/>
            <a:chOff x="5581232" y="3599905"/>
            <a:chExt cx="405710" cy="697037"/>
          </a:xfrm>
        </p:grpSpPr>
        <p:pic>
          <p:nvPicPr>
            <p:cNvPr id="30"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1" name="组合 758"/>
            <p:cNvGrpSpPr/>
            <p:nvPr/>
          </p:nvGrpSpPr>
          <p:grpSpPr bwMode="gray">
            <a:xfrm flipV="1">
              <a:off x="5628098" y="4032752"/>
              <a:ext cx="311978" cy="264190"/>
              <a:chOff x="7440613" y="4868863"/>
              <a:chExt cx="1019175" cy="828675"/>
            </a:xfrm>
            <a:solidFill>
              <a:schemeClr val="bg1">
                <a:lumMod val="65000"/>
              </a:schemeClr>
            </a:solidFill>
          </p:grpSpPr>
          <p:sp>
            <p:nvSpPr>
              <p:cNvPr id="3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34" name="图片 14" descr="日志告警服务器-蓝.png"/>
          <p:cNvPicPr>
            <a:picLocks noChangeAspect="1"/>
          </p:cNvPicPr>
          <p:nvPr/>
        </p:nvPicPr>
        <p:blipFill>
          <a:blip r:embed="rId7" cstate="print"/>
          <a:stretch>
            <a:fillRect/>
          </a:stretch>
        </p:blipFill>
        <p:spPr bwMode="gray">
          <a:xfrm>
            <a:off x="7290416" y="4453633"/>
            <a:ext cx="405415" cy="253150"/>
          </a:xfrm>
          <a:prstGeom prst="rect">
            <a:avLst/>
          </a:prstGeom>
        </p:spPr>
      </p:pic>
      <p:sp>
        <p:nvSpPr>
          <p:cNvPr id="35" name="矩形 34"/>
          <p:cNvSpPr/>
          <p:nvPr/>
        </p:nvSpPr>
        <p:spPr bwMode="gray">
          <a:xfrm>
            <a:off x="5364535" y="4761758"/>
            <a:ext cx="6290856" cy="1297791"/>
          </a:xfrm>
          <a:prstGeom prst="rect">
            <a:avLst/>
          </a:prstGeom>
        </p:spPr>
        <p:txBody>
          <a:bodyPr wrap="square">
            <a:spAutoFit/>
          </a:bodyPr>
          <a:lstStyle/>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Fit AP provides multiple functions and is used with the AC. It is managed and configured by the AC in a unified manner. There are high requirements on skills of maintenance personnel.</a:t>
            </a:r>
          </a:p>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Applicable scenario</a:t>
            </a:r>
            <a:r>
              <a:rPr lang="en-US" sz="1200" dirty="0" smtClean="0">
                <a:latin typeface="Huawei Sans" panose="020C0503030203020204" pitchFamily="34" charset="0"/>
              </a:rPr>
              <a:t>: Medium- and large-sized enterprises</a:t>
            </a:r>
            <a:endParaRPr lang="en-US" altLang="zh-CN" sz="1200" dirty="0">
              <a:latin typeface="Huawei Sans" panose="020C0503030203020204" pitchFamily="34" charset="0"/>
            </a:endParaRPr>
          </a:p>
        </p:txBody>
      </p:sp>
      <p:pic>
        <p:nvPicPr>
          <p:cNvPr id="36" name="图片 76" descr="接入交换机.png"/>
          <p:cNvPicPr>
            <a:picLocks noChangeAspect="1"/>
          </p:cNvPicPr>
          <p:nvPr/>
        </p:nvPicPr>
        <p:blipFill>
          <a:blip r:embed="rId8" cstate="print"/>
          <a:stretch>
            <a:fillRect/>
          </a:stretch>
        </p:blipFill>
        <p:spPr bwMode="gray">
          <a:xfrm>
            <a:off x="8027178" y="2772397"/>
            <a:ext cx="446281" cy="365139"/>
          </a:xfrm>
          <a:prstGeom prst="rect">
            <a:avLst/>
          </a:prstGeom>
        </p:spPr>
      </p:pic>
      <p:grpSp>
        <p:nvGrpSpPr>
          <p:cNvPr id="37" name="组合 36"/>
          <p:cNvGrpSpPr/>
          <p:nvPr/>
        </p:nvGrpSpPr>
        <p:grpSpPr bwMode="gray">
          <a:xfrm>
            <a:off x="7756428" y="3609959"/>
            <a:ext cx="405710" cy="697037"/>
            <a:chOff x="5581232" y="3599905"/>
            <a:chExt cx="405710" cy="697037"/>
          </a:xfrm>
        </p:grpSpPr>
        <p:pic>
          <p:nvPicPr>
            <p:cNvPr id="3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4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42" name="组合 41"/>
          <p:cNvGrpSpPr/>
          <p:nvPr/>
        </p:nvGrpSpPr>
        <p:grpSpPr bwMode="gray">
          <a:xfrm>
            <a:off x="8332141" y="3609959"/>
            <a:ext cx="405710" cy="697037"/>
            <a:chOff x="5581232" y="3599905"/>
            <a:chExt cx="405710" cy="697037"/>
          </a:xfrm>
        </p:grpSpPr>
        <p:pic>
          <p:nvPicPr>
            <p:cNvPr id="43"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47" name="组合 46"/>
          <p:cNvGrpSpPr/>
          <p:nvPr/>
        </p:nvGrpSpPr>
        <p:grpSpPr bwMode="gray">
          <a:xfrm>
            <a:off x="8907855" y="3609959"/>
            <a:ext cx="405710" cy="697037"/>
            <a:chOff x="5581232" y="3599905"/>
            <a:chExt cx="405710" cy="697037"/>
          </a:xfrm>
        </p:grpSpPr>
        <p:pic>
          <p:nvPicPr>
            <p:cNvPr id="4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52" name="图片 86" descr="核心交换机.png"/>
          <p:cNvPicPr>
            <a:picLocks noChangeAspect="1"/>
          </p:cNvPicPr>
          <p:nvPr/>
        </p:nvPicPr>
        <p:blipFill>
          <a:blip r:embed="rId9" cstate="print"/>
          <a:stretch>
            <a:fillRect/>
          </a:stretch>
        </p:blipFill>
        <p:spPr bwMode="gray">
          <a:xfrm>
            <a:off x="8036084" y="1972162"/>
            <a:ext cx="446281" cy="365139"/>
          </a:xfrm>
          <a:prstGeom prst="rect">
            <a:avLst/>
          </a:prstGeom>
        </p:spPr>
      </p:pic>
      <p:cxnSp>
        <p:nvCxnSpPr>
          <p:cNvPr id="53" name="直接连接符 52"/>
          <p:cNvCxnSpPr>
            <a:stCxn id="12" idx="1"/>
            <a:endCxn id="52" idx="3"/>
          </p:cNvCxnSpPr>
          <p:nvPr/>
        </p:nvCxnSpPr>
        <p:spPr bwMode="gray">
          <a:xfrm flipH="1">
            <a:off x="8482365" y="2154732"/>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3044655" y="3272100"/>
            <a:ext cx="668773" cy="276999"/>
          </a:xfrm>
          <a:prstGeom prst="rect">
            <a:avLst/>
          </a:prstGeom>
          <a:noFill/>
        </p:spPr>
        <p:txBody>
          <a:bodyPr wrap="none" rtlCol="0">
            <a:spAutoFit/>
          </a:bodyPr>
          <a:lstStyle/>
          <a:p>
            <a:pPr fontAlgn="ctr"/>
            <a:r>
              <a:rPr lang="en-US" sz="1200" b="1" dirty="0" smtClean="0">
                <a:latin typeface="Huawei Sans" panose="020C0503030203020204" pitchFamily="34" charset="0"/>
              </a:rPr>
              <a:t>Fat AP</a:t>
            </a:r>
            <a:endParaRPr lang="en-US" altLang="zh-CN" sz="1200" b="1" dirty="0">
              <a:latin typeface="Huawei Sans" panose="020C0503030203020204" pitchFamily="34" charset="0"/>
            </a:endParaRPr>
          </a:p>
        </p:txBody>
      </p:sp>
      <p:sp>
        <p:nvSpPr>
          <p:cNvPr id="55" name="文本框 54"/>
          <p:cNvSpPr txBox="1"/>
          <p:nvPr/>
        </p:nvSpPr>
        <p:spPr bwMode="gray">
          <a:xfrm>
            <a:off x="9332721" y="3637084"/>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rPr>
              <a:t>Fit AP</a:t>
            </a:r>
            <a:endParaRPr lang="en-US" altLang="zh-CN" sz="1200" b="1" dirty="0">
              <a:latin typeface="Huawei Sans" panose="020C0503030203020204" pitchFamily="34" charset="0"/>
            </a:endParaRPr>
          </a:p>
        </p:txBody>
      </p:sp>
      <p:sp>
        <p:nvSpPr>
          <p:cNvPr id="56" name="文本框 55"/>
          <p:cNvSpPr txBox="1"/>
          <p:nvPr/>
        </p:nvSpPr>
        <p:spPr bwMode="gray">
          <a:xfrm>
            <a:off x="9087283" y="2352571"/>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24537176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Network Architectures (2)</a:t>
            </a:r>
            <a:endParaRPr lang="en-US" altLang="zh-CN" dirty="0"/>
          </a:p>
        </p:txBody>
      </p:sp>
      <p:cxnSp>
        <p:nvCxnSpPr>
          <p:cNvPr id="173" name="直接连接符 172"/>
          <p:cNvCxnSpPr/>
          <p:nvPr/>
        </p:nvCxnSpPr>
        <p:spPr bwMode="gray">
          <a:xfrm>
            <a:off x="2683449" y="2855325"/>
            <a:ext cx="0" cy="1220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bwMode="gray">
          <a:xfrm>
            <a:off x="1749902" y="4042087"/>
            <a:ext cx="1872662" cy="560950"/>
            <a:chOff x="8697104" y="3266499"/>
            <a:chExt cx="1872662" cy="754679"/>
          </a:xfrm>
        </p:grpSpPr>
        <p:grpSp>
          <p:nvGrpSpPr>
            <p:cNvPr id="175" name="Group 165"/>
            <p:cNvGrpSpPr/>
            <p:nvPr/>
          </p:nvGrpSpPr>
          <p:grpSpPr bwMode="gray">
            <a:xfrm rot="10800000">
              <a:off x="9315171" y="3266499"/>
              <a:ext cx="636528" cy="746548"/>
              <a:chOff x="-1233037" y="914446"/>
              <a:chExt cx="1573823" cy="778776"/>
            </a:xfrm>
          </p:grpSpPr>
          <p:cxnSp>
            <p:nvCxnSpPr>
              <p:cNvPr id="17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76" name="Group 165"/>
            <p:cNvGrpSpPr/>
            <p:nvPr/>
          </p:nvGrpSpPr>
          <p:grpSpPr bwMode="gray">
            <a:xfrm rot="10800000">
              <a:off x="8697104" y="3274630"/>
              <a:ext cx="1872662" cy="746548"/>
              <a:chOff x="-1233037" y="914446"/>
              <a:chExt cx="1573823" cy="778776"/>
            </a:xfrm>
          </p:grpSpPr>
          <p:cxnSp>
            <p:nvCxnSpPr>
              <p:cNvPr id="17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sp>
        <p:nvSpPr>
          <p:cNvPr id="181" name="圆角矩形 75"/>
          <p:cNvSpPr/>
          <p:nvPr/>
        </p:nvSpPr>
        <p:spPr bwMode="gray">
          <a:xfrm>
            <a:off x="520619" y="1616009"/>
            <a:ext cx="11150759" cy="432759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82" name="图片 158" descr="SAN网络-蓝.png"/>
          <p:cNvPicPr>
            <a:picLocks noChangeAspect="1"/>
          </p:cNvPicPr>
          <p:nvPr/>
        </p:nvPicPr>
        <p:blipFill>
          <a:blip r:embed="rId3" cstate="print"/>
          <a:stretch>
            <a:fillRect/>
          </a:stretch>
        </p:blipFill>
        <p:spPr bwMode="gray">
          <a:xfrm>
            <a:off x="3482125" y="5311892"/>
            <a:ext cx="182733" cy="299373"/>
          </a:xfrm>
          <a:prstGeom prst="rect">
            <a:avLst/>
          </a:prstGeom>
        </p:spPr>
      </p:pic>
      <p:pic>
        <p:nvPicPr>
          <p:cNvPr id="183" name="图片 157" descr="故障链路.png"/>
          <p:cNvPicPr>
            <a:picLocks noChangeAspect="1"/>
          </p:cNvPicPr>
          <p:nvPr/>
        </p:nvPicPr>
        <p:blipFill>
          <a:blip r:embed="rId4" cstate="print"/>
          <a:stretch>
            <a:fillRect/>
          </a:stretch>
        </p:blipFill>
        <p:spPr bwMode="gray">
          <a:xfrm>
            <a:off x="2653167" y="5336566"/>
            <a:ext cx="335297" cy="250025"/>
          </a:xfrm>
          <a:prstGeom prst="rect">
            <a:avLst/>
          </a:prstGeom>
        </p:spPr>
      </p:pic>
      <p:grpSp>
        <p:nvGrpSpPr>
          <p:cNvPr id="184" name="组合 183"/>
          <p:cNvGrpSpPr/>
          <p:nvPr/>
        </p:nvGrpSpPr>
        <p:grpSpPr bwMode="gray">
          <a:xfrm>
            <a:off x="1614073" y="4491329"/>
            <a:ext cx="405710" cy="697037"/>
            <a:chOff x="5581232" y="3599905"/>
            <a:chExt cx="405710" cy="697037"/>
          </a:xfrm>
        </p:grpSpPr>
        <p:pic>
          <p:nvPicPr>
            <p:cNvPr id="185"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8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8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8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189" name="图片 14" descr="日志告警服务器-蓝.png"/>
          <p:cNvPicPr>
            <a:picLocks noChangeAspect="1"/>
          </p:cNvPicPr>
          <p:nvPr/>
        </p:nvPicPr>
        <p:blipFill>
          <a:blip r:embed="rId6" cstate="print"/>
          <a:stretch>
            <a:fillRect/>
          </a:stretch>
        </p:blipFill>
        <p:spPr bwMode="gray">
          <a:xfrm>
            <a:off x="1717238" y="5335003"/>
            <a:ext cx="405415" cy="253150"/>
          </a:xfrm>
          <a:prstGeom prst="rect">
            <a:avLst/>
          </a:prstGeom>
        </p:spPr>
      </p:pic>
      <p:sp>
        <p:nvSpPr>
          <p:cNvPr id="190" name="矩形 189"/>
          <p:cNvSpPr/>
          <p:nvPr/>
        </p:nvSpPr>
        <p:spPr bwMode="gray">
          <a:xfrm>
            <a:off x="5071532" y="3336686"/>
            <a:ext cx="6314506" cy="1708160"/>
          </a:xfrm>
          <a:prstGeom prst="rect">
            <a:avLst/>
          </a:prstGeom>
        </p:spPr>
        <p:txBody>
          <a:bodyPr wrap="square">
            <a:spAutoFit/>
          </a:bodyPr>
          <a:lstStyle/>
          <a:p>
            <a:pPr marL="266700" indent="-26670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APs need to work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manages and configures APs in a unified manner, and provides rich functions and supports plug-and-play. There are low requirements for maintenance personnel's skills.</a:t>
            </a:r>
            <a:endParaRPr lang="en-US" altLang="zh-CN" sz="1400" dirty="0" smtClean="0">
              <a:latin typeface="Huawei Sans" panose="020C0503030203020204" pitchFamily="34" charset="0"/>
            </a:endParaRPr>
          </a:p>
          <a:p>
            <a:pPr marL="266700" indent="-26670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Applicable scenario</a:t>
            </a:r>
            <a:r>
              <a:rPr lang="en-US" sz="1400" dirty="0" smtClean="0">
                <a:latin typeface="Huawei Sans" panose="020C0503030203020204" pitchFamily="34" charset="0"/>
              </a:rPr>
              <a:t>: small- and medium-sized enterprises</a:t>
            </a:r>
            <a:endParaRPr lang="en-US" sz="1400" dirty="0">
              <a:latin typeface="Huawei Sans" panose="020C0503030203020204" pitchFamily="34" charset="0"/>
            </a:endParaRPr>
          </a:p>
        </p:txBody>
      </p:sp>
      <p:pic>
        <p:nvPicPr>
          <p:cNvPr id="191" name="图片 76" descr="接入交换机.png"/>
          <p:cNvPicPr>
            <a:picLocks noChangeAspect="1"/>
          </p:cNvPicPr>
          <p:nvPr/>
        </p:nvPicPr>
        <p:blipFill>
          <a:blip r:embed="rId7" cstate="print"/>
          <a:stretch>
            <a:fillRect/>
          </a:stretch>
        </p:blipFill>
        <p:spPr bwMode="gray">
          <a:xfrm>
            <a:off x="2499263" y="3910773"/>
            <a:ext cx="368827" cy="301768"/>
          </a:xfrm>
          <a:prstGeom prst="rect">
            <a:avLst/>
          </a:prstGeom>
        </p:spPr>
      </p:pic>
      <p:grpSp>
        <p:nvGrpSpPr>
          <p:cNvPr id="192" name="组合 191"/>
          <p:cNvGrpSpPr/>
          <p:nvPr/>
        </p:nvGrpSpPr>
        <p:grpSpPr bwMode="gray">
          <a:xfrm>
            <a:off x="2189786" y="4491329"/>
            <a:ext cx="405710" cy="697037"/>
            <a:chOff x="5581232" y="3599905"/>
            <a:chExt cx="405710" cy="697037"/>
          </a:xfrm>
        </p:grpSpPr>
        <p:pic>
          <p:nvPicPr>
            <p:cNvPr id="19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9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9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97" name="组合 196"/>
          <p:cNvGrpSpPr/>
          <p:nvPr/>
        </p:nvGrpSpPr>
        <p:grpSpPr bwMode="gray">
          <a:xfrm>
            <a:off x="2765499" y="4491329"/>
            <a:ext cx="405710" cy="697037"/>
            <a:chOff x="5581232" y="3599905"/>
            <a:chExt cx="405710" cy="697037"/>
          </a:xfrm>
        </p:grpSpPr>
        <p:pic>
          <p:nvPicPr>
            <p:cNvPr id="198"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20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202" name="组合 201"/>
          <p:cNvGrpSpPr/>
          <p:nvPr/>
        </p:nvGrpSpPr>
        <p:grpSpPr bwMode="gray">
          <a:xfrm>
            <a:off x="3341213" y="4491329"/>
            <a:ext cx="405710" cy="697037"/>
            <a:chOff x="5581232" y="3599905"/>
            <a:chExt cx="405710" cy="697037"/>
          </a:xfrm>
        </p:grpSpPr>
        <p:pic>
          <p:nvPicPr>
            <p:cNvPr id="20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20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20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20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501819" y="3314734"/>
            <a:ext cx="368827" cy="301768"/>
          </a:xfrm>
          <a:prstGeom prst="rect">
            <a:avLst/>
          </a:prstGeom>
        </p:spPr>
      </p:pic>
      <p:grpSp>
        <p:nvGrpSpPr>
          <p:cNvPr id="208" name="Group 6"/>
          <p:cNvGrpSpPr/>
          <p:nvPr/>
        </p:nvGrpSpPr>
        <p:grpSpPr bwMode="gray">
          <a:xfrm>
            <a:off x="2269813" y="2560707"/>
            <a:ext cx="861382" cy="488334"/>
            <a:chOff x="7946237" y="4028862"/>
            <a:chExt cx="861382" cy="488334"/>
          </a:xfrm>
        </p:grpSpPr>
        <p:sp>
          <p:nvSpPr>
            <p:cNvPr id="209" name="Freeform 200"/>
            <p:cNvSpPr/>
            <p:nvPr/>
          </p:nvSpPr>
          <p:spPr bwMode="gray">
            <a:xfrm>
              <a:off x="7946237" y="4028862"/>
              <a:ext cx="861382" cy="488334"/>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10" name="TextBox 2"/>
            <p:cNvSpPr txBox="1"/>
            <p:nvPr/>
          </p:nvSpPr>
          <p:spPr bwMode="gray">
            <a:xfrm>
              <a:off x="7965051" y="4174800"/>
              <a:ext cx="8322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ndParaRPr>
            </a:p>
          </p:txBody>
        </p:sp>
      </p:grpSp>
      <p:pic>
        <p:nvPicPr>
          <p:cNvPr id="211" name="图片 2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008438" y="2112958"/>
            <a:ext cx="1289458" cy="237812"/>
          </a:xfrm>
          <a:prstGeom prst="rect">
            <a:avLst/>
          </a:prstGeom>
        </p:spPr>
      </p:pic>
      <p:sp>
        <p:nvSpPr>
          <p:cNvPr id="212" name="文本框 211"/>
          <p:cNvSpPr txBox="1"/>
          <p:nvPr/>
        </p:nvSpPr>
        <p:spPr bwMode="gray">
          <a:xfrm>
            <a:off x="3740258" y="4518454"/>
            <a:ext cx="857927" cy="276999"/>
          </a:xfrm>
          <a:prstGeom prst="rect">
            <a:avLst/>
          </a:prstGeom>
          <a:noFill/>
        </p:spPr>
        <p:txBody>
          <a:bodyPr wrap="none" rtlCol="0">
            <a:spAutoFit/>
          </a:bodyPr>
          <a:lstStyle/>
          <a:p>
            <a:pPr fontAlgn="ctr"/>
            <a:r>
              <a:rPr lang="en-US" sz="1200" b="1" dirty="0" smtClean="0">
                <a:latin typeface="Huawei Sans" panose="020C0503030203020204" pitchFamily="34" charset="0"/>
              </a:rPr>
              <a:t>Cloud AP</a:t>
            </a:r>
            <a:endParaRPr lang="en-US" altLang="zh-CN" sz="1200" b="1" dirty="0">
              <a:latin typeface="Huawei Sans" panose="020C0503030203020204" pitchFamily="34" charset="0"/>
            </a:endParaRPr>
          </a:p>
        </p:txBody>
      </p:sp>
      <p:sp>
        <p:nvSpPr>
          <p:cNvPr id="213" name="圆角矩形 75"/>
          <p:cNvSpPr/>
          <p:nvPr/>
        </p:nvSpPr>
        <p:spPr bwMode="gray">
          <a:xfrm>
            <a:off x="520620" y="1161495"/>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CloudCampus</a:t>
            </a:r>
            <a:r>
              <a:rPr lang="en-US" sz="1600" dirty="0" smtClean="0">
                <a:solidFill>
                  <a:srgbClr val="30B5C5"/>
                </a:solidFill>
                <a:latin typeface="Huawei Sans" panose="020C0503030203020204" pitchFamily="34" charset="0"/>
              </a:rPr>
              <a:t> solution (small- and medium-sized campus network scenarios)</a:t>
            </a:r>
            <a:endParaRPr lang="en-US" sz="16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19794292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Network Architectures (3)</a:t>
            </a:r>
            <a:endParaRPr lang="en-US" altLang="zh-CN" dirty="0"/>
          </a:p>
        </p:txBody>
      </p:sp>
      <p:sp>
        <p:nvSpPr>
          <p:cNvPr id="3" name="圆角矩形 75"/>
          <p:cNvSpPr/>
          <p:nvPr/>
        </p:nvSpPr>
        <p:spPr bwMode="gray">
          <a:xfrm>
            <a:off x="520622" y="1106551"/>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Next-generation campus network: </a:t>
            </a:r>
            <a:r>
              <a:rPr lang="en-US" sz="1600" dirty="0" err="1" smtClean="0">
                <a:solidFill>
                  <a:srgbClr val="30B5C5"/>
                </a:solidFill>
                <a:latin typeface="Huawei Sans" panose="020C0503030203020204" pitchFamily="34" charset="0"/>
              </a:rPr>
              <a:t>CloudCampus</a:t>
            </a:r>
            <a:r>
              <a:rPr lang="en-US" sz="1600" dirty="0" smtClean="0">
                <a:solidFill>
                  <a:srgbClr val="30B5C5"/>
                </a:solidFill>
                <a:latin typeface="Huawei Sans" panose="020C0503030203020204" pitchFamily="34" charset="0"/>
              </a:rPr>
              <a:t> solution (large- and medium-sized campus network scenarios)</a:t>
            </a:r>
            <a:endParaRPr lang="en-US" sz="1600" dirty="0">
              <a:solidFill>
                <a:srgbClr val="30B5C5"/>
              </a:solidFill>
              <a:latin typeface="Huawei Sans" panose="020C0503030203020204" pitchFamily="34" charset="0"/>
            </a:endParaRPr>
          </a:p>
        </p:txBody>
      </p:sp>
      <p:sp>
        <p:nvSpPr>
          <p:cNvPr id="4" name="圆角矩形 75"/>
          <p:cNvSpPr/>
          <p:nvPr/>
        </p:nvSpPr>
        <p:spPr bwMode="gray">
          <a:xfrm>
            <a:off x="520623" y="1561065"/>
            <a:ext cx="11150758" cy="452477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 name="矩形 4"/>
          <p:cNvSpPr/>
          <p:nvPr/>
        </p:nvSpPr>
        <p:spPr bwMode="gray">
          <a:xfrm>
            <a:off x="7141094" y="2751144"/>
            <a:ext cx="4311306" cy="2631490"/>
          </a:xfrm>
          <a:prstGeom prst="rect">
            <a:avLst/>
          </a:prstGeom>
        </p:spPr>
        <p:txBody>
          <a:bodyPr wrap="square">
            <a:spAutoFit/>
          </a:bodyPr>
          <a:lstStyle/>
          <a:p>
            <a:pPr marL="266700" indent="-26670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The solution uses the native AC function of switches to manage APs on a network, implements wired and wireless network convergence, and leverages big data and AI technologies to implement simplified, smart, and secure campus networks.</a:t>
            </a:r>
            <a:endParaRPr lang="en-US" altLang="zh-CN" sz="1400" dirty="0" smtClean="0">
              <a:latin typeface="Huawei Sans" panose="020C0503030203020204" pitchFamily="34" charset="0"/>
            </a:endParaRPr>
          </a:p>
          <a:p>
            <a:pPr marL="266700" indent="-26670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Applicable scenario</a:t>
            </a:r>
            <a:r>
              <a:rPr lang="en-US" sz="1400" dirty="0" smtClean="0">
                <a:latin typeface="Huawei Sans" panose="020C0503030203020204" pitchFamily="34" charset="0"/>
              </a:rPr>
              <a:t>: large- and medium-sized enterprises</a:t>
            </a:r>
            <a:endParaRPr lang="en-US" sz="1400" dirty="0">
              <a:latin typeface="Huawei Sans" panose="020C0503030203020204" pitchFamily="34" charset="0"/>
            </a:endParaRPr>
          </a:p>
        </p:txBody>
      </p:sp>
      <p:cxnSp>
        <p:nvCxnSpPr>
          <p:cNvPr id="6" name="Straight Connector 79"/>
          <p:cNvCxnSpPr/>
          <p:nvPr/>
        </p:nvCxnSpPr>
        <p:spPr bwMode="gray">
          <a:xfrm flipH="1">
            <a:off x="4015857" y="3241231"/>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79"/>
          <p:cNvCxnSpPr/>
          <p:nvPr/>
        </p:nvCxnSpPr>
        <p:spPr bwMode="gray">
          <a:xfrm flipH="1">
            <a:off x="4319207" y="3243454"/>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190272" y="3178758"/>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flipV="1">
            <a:off x="3578484" y="3123535"/>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2823045" y="318098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6"/>
          <p:cNvCxnSpPr/>
          <p:nvPr/>
        </p:nvCxnSpPr>
        <p:spPr bwMode="gray">
          <a:xfrm>
            <a:off x="773667" y="2946308"/>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77"/>
          <p:cNvCxnSpPr/>
          <p:nvPr/>
        </p:nvCxnSpPr>
        <p:spPr bwMode="gray">
          <a:xfrm>
            <a:off x="773667" y="2051195"/>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78"/>
          <p:cNvCxnSpPr/>
          <p:nvPr/>
        </p:nvCxnSpPr>
        <p:spPr bwMode="gray">
          <a:xfrm>
            <a:off x="773667" y="4109144"/>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80"/>
          <p:cNvCxnSpPr/>
          <p:nvPr/>
        </p:nvCxnSpPr>
        <p:spPr bwMode="gray">
          <a:xfrm>
            <a:off x="773667" y="4798161"/>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4829222" y="5698233"/>
            <a:ext cx="335297" cy="274335"/>
          </a:xfrm>
          <a:prstGeom prst="rect">
            <a:avLst/>
          </a:prstGeom>
        </p:spPr>
      </p:pic>
      <p:cxnSp>
        <p:nvCxnSpPr>
          <p:cNvPr id="16" name="Straight Connector 74"/>
          <p:cNvCxnSpPr>
            <a:stCxn id="15" idx="0"/>
            <a:endCxn id="43" idx="2"/>
          </p:cNvCxnSpPr>
          <p:nvPr/>
        </p:nvCxnSpPr>
        <p:spPr bwMode="gray">
          <a:xfrm flipV="1">
            <a:off x="4996871" y="5466136"/>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05" descr="AP.png"/>
          <p:cNvPicPr>
            <a:picLocks noChangeAspect="1"/>
          </p:cNvPicPr>
          <p:nvPr/>
        </p:nvPicPr>
        <p:blipFill>
          <a:blip r:embed="rId3" cstate="print"/>
          <a:stretch>
            <a:fillRect/>
          </a:stretch>
        </p:blipFill>
        <p:spPr bwMode="gray">
          <a:xfrm>
            <a:off x="2814656" y="5698233"/>
            <a:ext cx="335297" cy="274335"/>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3001174" y="3406980"/>
            <a:ext cx="335297" cy="274335"/>
          </a:xfrm>
          <a:prstGeom prst="rect">
            <a:avLst/>
          </a:prstGeom>
        </p:spPr>
      </p:pic>
      <p:pic>
        <p:nvPicPr>
          <p:cNvPr id="19" name="图片 86" descr="核心交换机.png"/>
          <p:cNvPicPr>
            <a:picLocks noChangeAspect="1"/>
          </p:cNvPicPr>
          <p:nvPr/>
        </p:nvPicPr>
        <p:blipFill>
          <a:blip r:embed="rId4" cstate="print"/>
          <a:stretch>
            <a:fillRect/>
          </a:stretch>
        </p:blipFill>
        <p:spPr bwMode="gray">
          <a:xfrm>
            <a:off x="3822896" y="3406980"/>
            <a:ext cx="335297" cy="274335"/>
          </a:xfrm>
          <a:prstGeom prst="rect">
            <a:avLst/>
          </a:prstGeom>
        </p:spPr>
      </p:pic>
      <p:cxnSp>
        <p:nvCxnSpPr>
          <p:cNvPr id="20" name="Straight Connector 13"/>
          <p:cNvCxnSpPr>
            <a:stCxn id="18" idx="3"/>
            <a:endCxn id="19" idx="1"/>
          </p:cNvCxnSpPr>
          <p:nvPr/>
        </p:nvCxnSpPr>
        <p:spPr bwMode="gray">
          <a:xfrm>
            <a:off x="3336471" y="3544148"/>
            <a:ext cx="48642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5" cstate="print"/>
          <a:stretch>
            <a:fillRect/>
          </a:stretch>
        </p:blipFill>
        <p:spPr bwMode="gray">
          <a:xfrm>
            <a:off x="1995894" y="4309741"/>
            <a:ext cx="335297" cy="274335"/>
          </a:xfrm>
          <a:prstGeom prst="rect">
            <a:avLst/>
          </a:prstGeom>
        </p:spPr>
      </p:pic>
      <p:pic>
        <p:nvPicPr>
          <p:cNvPr id="22" name="图片 87" descr="汇聚交换机.png"/>
          <p:cNvPicPr>
            <a:picLocks noChangeAspect="1"/>
          </p:cNvPicPr>
          <p:nvPr/>
        </p:nvPicPr>
        <p:blipFill>
          <a:blip r:embed="rId5" cstate="print"/>
          <a:stretch>
            <a:fillRect/>
          </a:stretch>
        </p:blipFill>
        <p:spPr bwMode="gray">
          <a:xfrm>
            <a:off x="2815643" y="4309741"/>
            <a:ext cx="335297" cy="274335"/>
          </a:xfrm>
          <a:prstGeom prst="rect">
            <a:avLst/>
          </a:prstGeom>
        </p:spPr>
      </p:pic>
      <p:cxnSp>
        <p:nvCxnSpPr>
          <p:cNvPr id="23" name="Straight Connector 16"/>
          <p:cNvCxnSpPr>
            <a:stCxn id="21" idx="3"/>
            <a:endCxn id="22" idx="1"/>
          </p:cNvCxnSpPr>
          <p:nvPr/>
        </p:nvCxnSpPr>
        <p:spPr bwMode="gray">
          <a:xfrm>
            <a:off x="2331191" y="4446909"/>
            <a:ext cx="48445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4" name="图片 87" descr="汇聚交换机.png"/>
          <p:cNvPicPr>
            <a:picLocks noChangeAspect="1"/>
          </p:cNvPicPr>
          <p:nvPr/>
        </p:nvPicPr>
        <p:blipFill>
          <a:blip r:embed="rId5" cstate="print"/>
          <a:stretch>
            <a:fillRect/>
          </a:stretch>
        </p:blipFill>
        <p:spPr bwMode="gray">
          <a:xfrm>
            <a:off x="4009413" y="4309741"/>
            <a:ext cx="335297" cy="274335"/>
          </a:xfrm>
          <a:prstGeom prst="rect">
            <a:avLst/>
          </a:prstGeom>
        </p:spPr>
      </p:pic>
      <p:pic>
        <p:nvPicPr>
          <p:cNvPr id="25" name="图片 87" descr="汇聚交换机.png"/>
          <p:cNvPicPr>
            <a:picLocks noChangeAspect="1"/>
          </p:cNvPicPr>
          <p:nvPr/>
        </p:nvPicPr>
        <p:blipFill>
          <a:blip r:embed="rId5" cstate="print"/>
          <a:stretch>
            <a:fillRect/>
          </a:stretch>
        </p:blipFill>
        <p:spPr bwMode="gray">
          <a:xfrm>
            <a:off x="4830149" y="4309741"/>
            <a:ext cx="335297" cy="274335"/>
          </a:xfrm>
          <a:prstGeom prst="rect">
            <a:avLst/>
          </a:prstGeom>
        </p:spPr>
      </p:pic>
      <p:cxnSp>
        <p:nvCxnSpPr>
          <p:cNvPr id="26" name="Straight Connector 29"/>
          <p:cNvCxnSpPr>
            <a:stCxn id="24" idx="3"/>
            <a:endCxn id="25" idx="1"/>
          </p:cNvCxnSpPr>
          <p:nvPr/>
        </p:nvCxnSpPr>
        <p:spPr bwMode="gray">
          <a:xfrm>
            <a:off x="4344710" y="4446909"/>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30"/>
          <p:cNvCxnSpPr>
            <a:stCxn id="21" idx="0"/>
            <a:endCxn id="18" idx="2"/>
          </p:cNvCxnSpPr>
          <p:nvPr/>
        </p:nvCxnSpPr>
        <p:spPr bwMode="gray">
          <a:xfrm flipV="1">
            <a:off x="2163543" y="3681315"/>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3"/>
          <p:cNvCxnSpPr>
            <a:stCxn id="22" idx="0"/>
            <a:endCxn id="19" idx="2"/>
          </p:cNvCxnSpPr>
          <p:nvPr/>
        </p:nvCxnSpPr>
        <p:spPr bwMode="gray">
          <a:xfrm flipV="1">
            <a:off x="2983292"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6"/>
          <p:cNvCxnSpPr>
            <a:stCxn id="24" idx="0"/>
            <a:endCxn id="18" idx="2"/>
          </p:cNvCxnSpPr>
          <p:nvPr/>
        </p:nvCxnSpPr>
        <p:spPr bwMode="gray">
          <a:xfrm flipH="1" flipV="1">
            <a:off x="3168823" y="3681315"/>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a:stCxn id="25" idx="0"/>
            <a:endCxn id="19" idx="2"/>
          </p:cNvCxnSpPr>
          <p:nvPr/>
        </p:nvCxnSpPr>
        <p:spPr bwMode="gray">
          <a:xfrm flipH="1" flipV="1">
            <a:off x="3990545"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42"/>
          <p:cNvSpPr/>
          <p:nvPr/>
        </p:nvSpPr>
        <p:spPr bwMode="gray">
          <a:xfrm rot="3077028">
            <a:off x="2776851" y="3960054"/>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32" name="图片 106" descr="堆叠交换机蓝.png"/>
          <p:cNvPicPr>
            <a:picLocks noChangeAspect="1"/>
          </p:cNvPicPr>
          <p:nvPr/>
        </p:nvPicPr>
        <p:blipFill>
          <a:blip r:embed="rId6" cstate="print"/>
          <a:stretch>
            <a:fillRect/>
          </a:stretch>
        </p:blipFill>
        <p:spPr bwMode="gray">
          <a:xfrm>
            <a:off x="1994997" y="5190334"/>
            <a:ext cx="337091" cy="275802"/>
          </a:xfrm>
          <a:prstGeom prst="rect">
            <a:avLst/>
          </a:prstGeom>
        </p:spPr>
      </p:pic>
      <p:pic>
        <p:nvPicPr>
          <p:cNvPr id="33" name="图片 106" descr="堆叠交换机蓝.png"/>
          <p:cNvPicPr>
            <a:picLocks noChangeAspect="1"/>
          </p:cNvPicPr>
          <p:nvPr/>
        </p:nvPicPr>
        <p:blipFill>
          <a:blip r:embed="rId6" cstate="print"/>
          <a:stretch>
            <a:fillRect/>
          </a:stretch>
        </p:blipFill>
        <p:spPr bwMode="gray">
          <a:xfrm>
            <a:off x="2814746" y="5190334"/>
            <a:ext cx="337091" cy="275802"/>
          </a:xfrm>
          <a:prstGeom prst="rect">
            <a:avLst/>
          </a:prstGeom>
        </p:spPr>
      </p:pic>
      <p:cxnSp>
        <p:nvCxnSpPr>
          <p:cNvPr id="34" name="Straight Connector 34"/>
          <p:cNvCxnSpPr>
            <a:stCxn id="32" idx="0"/>
            <a:endCxn id="21" idx="2"/>
          </p:cNvCxnSpPr>
          <p:nvPr/>
        </p:nvCxnSpPr>
        <p:spPr bwMode="gray">
          <a:xfrm flipV="1">
            <a:off x="2163543"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5"/>
          <p:cNvCxnSpPr>
            <a:stCxn id="32" idx="0"/>
            <a:endCxn id="22" idx="2"/>
          </p:cNvCxnSpPr>
          <p:nvPr/>
        </p:nvCxnSpPr>
        <p:spPr bwMode="gray">
          <a:xfrm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33" idx="0"/>
            <a:endCxn id="21" idx="2"/>
          </p:cNvCxnSpPr>
          <p:nvPr/>
        </p:nvCxnSpPr>
        <p:spPr bwMode="gray">
          <a:xfrm flipH="1"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33" idx="0"/>
            <a:endCxn id="22" idx="2"/>
          </p:cNvCxnSpPr>
          <p:nvPr/>
        </p:nvCxnSpPr>
        <p:spPr bwMode="gray">
          <a:xfrm flipV="1">
            <a:off x="298329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40"/>
          <p:cNvGrpSpPr/>
          <p:nvPr/>
        </p:nvGrpSpPr>
        <p:grpSpPr bwMode="gray">
          <a:xfrm>
            <a:off x="2442434" y="5296437"/>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42" name="图片 106" descr="堆叠交换机蓝.png"/>
          <p:cNvPicPr>
            <a:picLocks noChangeAspect="1"/>
          </p:cNvPicPr>
          <p:nvPr/>
        </p:nvPicPr>
        <p:blipFill>
          <a:blip r:embed="rId6" cstate="print"/>
          <a:stretch>
            <a:fillRect/>
          </a:stretch>
        </p:blipFill>
        <p:spPr bwMode="gray">
          <a:xfrm>
            <a:off x="4008516" y="5190334"/>
            <a:ext cx="337091" cy="275802"/>
          </a:xfrm>
          <a:prstGeom prst="rect">
            <a:avLst/>
          </a:prstGeom>
        </p:spPr>
      </p:pic>
      <p:pic>
        <p:nvPicPr>
          <p:cNvPr id="43" name="图片 106" descr="堆叠交换机蓝.png"/>
          <p:cNvPicPr>
            <a:picLocks noChangeAspect="1"/>
          </p:cNvPicPr>
          <p:nvPr/>
        </p:nvPicPr>
        <p:blipFill>
          <a:blip r:embed="rId6" cstate="print"/>
          <a:stretch>
            <a:fillRect/>
          </a:stretch>
        </p:blipFill>
        <p:spPr bwMode="gray">
          <a:xfrm>
            <a:off x="4829252" y="5190334"/>
            <a:ext cx="337091" cy="275802"/>
          </a:xfrm>
          <a:prstGeom prst="rect">
            <a:avLst/>
          </a:prstGeom>
        </p:spPr>
      </p:pic>
      <p:grpSp>
        <p:nvGrpSpPr>
          <p:cNvPr id="44" name="Group 54"/>
          <p:cNvGrpSpPr/>
          <p:nvPr/>
        </p:nvGrpSpPr>
        <p:grpSpPr bwMode="gray">
          <a:xfrm>
            <a:off x="4456940" y="5296437"/>
            <a:ext cx="261965" cy="61979"/>
            <a:chOff x="559282" y="6488261"/>
            <a:chExt cx="261965" cy="61979"/>
          </a:xfrm>
          <a:solidFill>
            <a:schemeClr val="bg1">
              <a:lumMod val="50000"/>
            </a:schemeClr>
          </a:solidFill>
        </p:grpSpPr>
        <p:sp>
          <p:nvSpPr>
            <p:cNvPr id="45"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7"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48" name="Straight Connector 58"/>
          <p:cNvCxnSpPr>
            <a:stCxn id="42" idx="0"/>
            <a:endCxn id="24" idx="2"/>
          </p:cNvCxnSpPr>
          <p:nvPr/>
        </p:nvCxnSpPr>
        <p:spPr bwMode="gray">
          <a:xfrm flipV="1">
            <a:off x="417706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1"/>
          <p:cNvCxnSpPr>
            <a:stCxn id="43" idx="0"/>
            <a:endCxn id="25" idx="2"/>
          </p:cNvCxnSpPr>
          <p:nvPr/>
        </p:nvCxnSpPr>
        <p:spPr bwMode="gray">
          <a:xfrm flipV="1">
            <a:off x="4997798"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4"/>
          <p:cNvCxnSpPr>
            <a:stCxn id="42" idx="0"/>
            <a:endCxn id="25" idx="2"/>
          </p:cNvCxnSpPr>
          <p:nvPr/>
        </p:nvCxnSpPr>
        <p:spPr bwMode="gray">
          <a:xfrm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67"/>
          <p:cNvCxnSpPr>
            <a:stCxn id="43" idx="0"/>
            <a:endCxn id="24" idx="2"/>
          </p:cNvCxnSpPr>
          <p:nvPr/>
        </p:nvCxnSpPr>
        <p:spPr bwMode="gray">
          <a:xfrm flipH="1"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0"/>
          <p:cNvCxnSpPr>
            <a:stCxn id="17" idx="0"/>
            <a:endCxn id="33" idx="2"/>
          </p:cNvCxnSpPr>
          <p:nvPr/>
        </p:nvCxnSpPr>
        <p:spPr bwMode="gray">
          <a:xfrm flipV="1">
            <a:off x="2982305" y="5466136"/>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998173" y="2131743"/>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821999" y="2131743"/>
            <a:ext cx="337091" cy="275801"/>
          </a:xfrm>
          <a:prstGeom prst="rect">
            <a:avLst/>
          </a:prstGeom>
          <a:noFill/>
        </p:spPr>
      </p:pic>
      <p:cxnSp>
        <p:nvCxnSpPr>
          <p:cNvPr id="55" name="Straight Connector 98"/>
          <p:cNvCxnSpPr>
            <a:stCxn id="54" idx="2"/>
            <a:endCxn id="19" idx="0"/>
          </p:cNvCxnSpPr>
          <p:nvPr/>
        </p:nvCxnSpPr>
        <p:spPr bwMode="gray">
          <a:xfrm>
            <a:off x="3990545" y="2407544"/>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8" idx="0"/>
          </p:cNvCxnSpPr>
          <p:nvPr/>
        </p:nvCxnSpPr>
        <p:spPr bwMode="gray">
          <a:xfrm>
            <a:off x="3166719" y="2407544"/>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3335264" y="2269644"/>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2086359" y="498579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59" name="Oval 62"/>
          <p:cNvSpPr/>
          <p:nvPr/>
        </p:nvSpPr>
        <p:spPr bwMode="gray">
          <a:xfrm rot="19401600">
            <a:off x="2744260" y="499854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0" name="Oval 63"/>
          <p:cNvSpPr/>
          <p:nvPr/>
        </p:nvSpPr>
        <p:spPr bwMode="gray">
          <a:xfrm rot="1782887">
            <a:off x="4087773" y="501767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1" name="Oval 65"/>
          <p:cNvSpPr/>
          <p:nvPr/>
        </p:nvSpPr>
        <p:spPr bwMode="gray">
          <a:xfrm rot="19401600">
            <a:off x="4782597" y="499286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2" name="TextBox 85"/>
          <p:cNvSpPr txBox="1"/>
          <p:nvPr/>
        </p:nvSpPr>
        <p:spPr bwMode="gray">
          <a:xfrm>
            <a:off x="685938" y="2652988"/>
            <a:ext cx="986167"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area</a:t>
            </a:r>
            <a:endParaRPr lang="en-US" altLang="zh-CN" sz="1200" dirty="0">
              <a:latin typeface="Huawei Sans" panose="020C0503030203020204" pitchFamily="34" charset="0"/>
            </a:endParaRPr>
          </a:p>
        </p:txBody>
      </p:sp>
      <p:sp>
        <p:nvSpPr>
          <p:cNvPr id="63" name="TextBox 86"/>
          <p:cNvSpPr txBox="1"/>
          <p:nvPr/>
        </p:nvSpPr>
        <p:spPr bwMode="gray">
          <a:xfrm>
            <a:off x="685938" y="3852942"/>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ndParaRPr>
          </a:p>
        </p:txBody>
      </p:sp>
      <p:sp>
        <p:nvSpPr>
          <p:cNvPr id="64" name="TextBox 88"/>
          <p:cNvSpPr txBox="1"/>
          <p:nvPr/>
        </p:nvSpPr>
        <p:spPr bwMode="gray">
          <a:xfrm>
            <a:off x="685938" y="4492598"/>
            <a:ext cx="1436612"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65" name="TextBox 89"/>
          <p:cNvSpPr txBox="1"/>
          <p:nvPr/>
        </p:nvSpPr>
        <p:spPr bwMode="gray">
          <a:xfrm>
            <a:off x="685938" y="5148869"/>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ndParaRPr>
          </a:p>
        </p:txBody>
      </p:sp>
      <p:sp>
        <p:nvSpPr>
          <p:cNvPr id="66" name="Oval 92"/>
          <p:cNvSpPr/>
          <p:nvPr/>
        </p:nvSpPr>
        <p:spPr bwMode="gray">
          <a:xfrm rot="18651691">
            <a:off x="3821159" y="397754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6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87704" y="2555095"/>
            <a:ext cx="337091" cy="275801"/>
          </a:xfrm>
          <a:prstGeom prst="rect">
            <a:avLst/>
          </a:prstGeom>
        </p:spPr>
      </p:pic>
      <p:pic>
        <p:nvPicPr>
          <p:cNvPr id="68"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821999" y="2555095"/>
            <a:ext cx="337091" cy="275801"/>
          </a:xfrm>
          <a:prstGeom prst="rect">
            <a:avLst/>
          </a:prstGeom>
        </p:spPr>
      </p:pic>
      <p:cxnSp>
        <p:nvCxnSpPr>
          <p:cNvPr id="69" name="Straight Connector 127"/>
          <p:cNvCxnSpPr>
            <a:stCxn id="67" idx="3"/>
            <a:endCxn id="68" idx="1"/>
          </p:cNvCxnSpPr>
          <p:nvPr/>
        </p:nvCxnSpPr>
        <p:spPr bwMode="gray">
          <a:xfrm>
            <a:off x="3324795" y="2692996"/>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79"/>
          <p:cNvCxnSpPr/>
          <p:nvPr/>
        </p:nvCxnSpPr>
        <p:spPr bwMode="gray">
          <a:xfrm flipH="1">
            <a:off x="2399147" y="3121610"/>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9"/>
          <p:cNvCxnSpPr/>
          <p:nvPr/>
        </p:nvCxnSpPr>
        <p:spPr bwMode="gray">
          <a:xfrm flipH="1">
            <a:off x="2399147" y="3180981"/>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Freeform 159"/>
          <p:cNvSpPr/>
          <p:nvPr/>
        </p:nvSpPr>
        <p:spPr bwMode="gray">
          <a:xfrm flipH="1">
            <a:off x="1752529" y="28286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b="1" dirty="0" smtClean="0">
                <a:solidFill>
                  <a:schemeClr val="bg1">
                    <a:lumMod val="50000"/>
                  </a:schemeClr>
                </a:solidFill>
                <a:latin typeface="Huawei Sans" panose="020C0503030203020204" pitchFamily="34" charset="0"/>
              </a:rPr>
              <a:t>Data center</a:t>
            </a:r>
            <a:endParaRPr lang="en-US" sz="1200" b="1" dirty="0">
              <a:solidFill>
                <a:schemeClr val="bg1">
                  <a:lumMod val="50000"/>
                </a:schemeClr>
              </a:solidFill>
              <a:latin typeface="Huawei Sans" panose="020C0503030203020204" pitchFamily="34" charset="0"/>
            </a:endParaRPr>
          </a:p>
        </p:txBody>
      </p:sp>
      <p:cxnSp>
        <p:nvCxnSpPr>
          <p:cNvPr id="73" name="Straight Connector 79"/>
          <p:cNvCxnSpPr/>
          <p:nvPr/>
        </p:nvCxnSpPr>
        <p:spPr bwMode="gray">
          <a:xfrm flipH="1">
            <a:off x="3493623" y="3180981"/>
            <a:ext cx="1503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86"/>
          <p:cNvSpPr txBox="1"/>
          <p:nvPr/>
        </p:nvSpPr>
        <p:spPr bwMode="gray">
          <a:xfrm>
            <a:off x="2266291" y="3337364"/>
            <a:ext cx="775569"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Native AC</a:t>
            </a:r>
            <a:endParaRPr lang="en-US" altLang="zh-CN" sz="1200" b="1" dirty="0">
              <a:solidFill>
                <a:srgbClr val="C7000B"/>
              </a:solidFill>
              <a:latin typeface="Huawei Sans" panose="020C0503030203020204" pitchFamily="34" charset="0"/>
            </a:endParaRPr>
          </a:p>
        </p:txBody>
      </p:sp>
      <p:sp>
        <p:nvSpPr>
          <p:cNvPr id="75" name="TextBox 86"/>
          <p:cNvSpPr txBox="1"/>
          <p:nvPr/>
        </p:nvSpPr>
        <p:spPr bwMode="gray">
          <a:xfrm>
            <a:off x="4173838" y="3337364"/>
            <a:ext cx="755606"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Native AC</a:t>
            </a:r>
            <a:endParaRPr lang="en-US" altLang="zh-CN" sz="1200" b="1" dirty="0">
              <a:solidFill>
                <a:srgbClr val="C7000B"/>
              </a:solidFill>
              <a:latin typeface="Huawei Sans" panose="020C0503030203020204" pitchFamily="34" charset="0"/>
            </a:endParaRPr>
          </a:p>
        </p:txBody>
      </p:sp>
      <p:sp>
        <p:nvSpPr>
          <p:cNvPr id="76" name="圆角矩形 75"/>
          <p:cNvSpPr/>
          <p:nvPr/>
        </p:nvSpPr>
        <p:spPr bwMode="gray">
          <a:xfrm>
            <a:off x="4923555" y="2740212"/>
            <a:ext cx="1738375" cy="1010467"/>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7" name="TextBox 20"/>
          <p:cNvSpPr txBox="1"/>
          <p:nvPr/>
        </p:nvSpPr>
        <p:spPr bwMode="gray">
          <a:xfrm>
            <a:off x="5799530" y="3448381"/>
            <a:ext cx="915635" cy="276999"/>
          </a:xfrm>
          <a:prstGeom prst="rect">
            <a:avLst/>
          </a:prstGeom>
          <a:noFill/>
        </p:spPr>
        <p:txBody>
          <a:bodyPr wrap="none" rtlCol="0">
            <a:spAutoFit/>
          </a:bodyPr>
          <a:lstStyle/>
          <a:p>
            <a:pPr fontAlgn="ctr"/>
            <a:r>
              <a:rPr lang="en-US" sz="1200" dirty="0" smtClean="0">
                <a:latin typeface="Huawei Sans" panose="020C0503030203020204" pitchFamily="34" charset="0"/>
              </a:rPr>
              <a:t>O&amp;M area</a:t>
            </a:r>
            <a:endParaRPr lang="en-US" altLang="zh-CN" sz="1200" dirty="0">
              <a:latin typeface="Huawei Sans" panose="020C0503030203020204" pitchFamily="34" charset="0"/>
            </a:endParaRPr>
          </a:p>
        </p:txBody>
      </p:sp>
      <p:pic>
        <p:nvPicPr>
          <p:cNvPr id="78" name="图片 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062429" y="3009430"/>
            <a:ext cx="1346845" cy="248394"/>
          </a:xfrm>
          <a:prstGeom prst="rect">
            <a:avLst/>
          </a:prstGeom>
        </p:spPr>
      </p:pic>
      <p:cxnSp>
        <p:nvCxnSpPr>
          <p:cNvPr id="79" name="Straight Connector 19"/>
          <p:cNvCxnSpPr/>
          <p:nvPr/>
        </p:nvCxnSpPr>
        <p:spPr bwMode="gray">
          <a:xfrm>
            <a:off x="5504728" y="5876945"/>
            <a:ext cx="26848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0" name="TextBox 20"/>
          <p:cNvSpPr txBox="1"/>
          <p:nvPr/>
        </p:nvSpPr>
        <p:spPr bwMode="gray">
          <a:xfrm>
            <a:off x="5773210" y="5753835"/>
            <a:ext cx="1252266" cy="276999"/>
          </a:xfrm>
          <a:prstGeom prst="rect">
            <a:avLst/>
          </a:prstGeom>
          <a:noFill/>
        </p:spPr>
        <p:txBody>
          <a:bodyPr wrap="none" rtlCol="0">
            <a:spAutoFit/>
          </a:bodyPr>
          <a:lstStyle/>
          <a:p>
            <a:pPr fontAlgn="ctr"/>
            <a:r>
              <a:rPr lang="en-US" sz="1200" dirty="0" err="1" smtClean="0">
                <a:latin typeface="Huawei Sans" panose="020C0503030203020204" pitchFamily="34" charset="0"/>
              </a:rPr>
              <a:t>iStack</a:t>
            </a:r>
            <a:r>
              <a:rPr lang="en-US" sz="1200" dirty="0" smtClean="0">
                <a:latin typeface="Huawei Sans" panose="020C0503030203020204" pitchFamily="34" charset="0"/>
              </a:rPr>
              <a:t>/CSS Link</a:t>
            </a:r>
            <a:endParaRPr lang="en-US" altLang="zh-CN" sz="1200" dirty="0">
              <a:latin typeface="Huawei Sans" panose="020C0503030203020204" pitchFamily="34" charset="0"/>
            </a:endParaRPr>
          </a:p>
        </p:txBody>
      </p:sp>
      <p:grpSp>
        <p:nvGrpSpPr>
          <p:cNvPr id="81" name="Group 6"/>
          <p:cNvGrpSpPr/>
          <p:nvPr/>
        </p:nvGrpSpPr>
        <p:grpSpPr bwMode="gray">
          <a:xfrm>
            <a:off x="2777562" y="1618696"/>
            <a:ext cx="740908" cy="413968"/>
            <a:chOff x="8010737" y="4085456"/>
            <a:chExt cx="740908" cy="413968"/>
          </a:xfrm>
        </p:grpSpPr>
        <p:sp>
          <p:nvSpPr>
            <p:cNvPr id="82"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3" name="TextBox 2"/>
            <p:cNvSpPr txBox="1"/>
            <p:nvPr/>
          </p:nvSpPr>
          <p:spPr bwMode="gray">
            <a:xfrm>
              <a:off x="8010737" y="4222425"/>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ndParaRPr>
            </a:p>
          </p:txBody>
        </p:sp>
      </p:grpSp>
      <p:grpSp>
        <p:nvGrpSpPr>
          <p:cNvPr id="84" name="Group 6"/>
          <p:cNvGrpSpPr/>
          <p:nvPr/>
        </p:nvGrpSpPr>
        <p:grpSpPr bwMode="gray">
          <a:xfrm>
            <a:off x="3644362" y="1618696"/>
            <a:ext cx="661726" cy="423493"/>
            <a:chOff x="8046065" y="4085456"/>
            <a:chExt cx="661726" cy="423493"/>
          </a:xfrm>
        </p:grpSpPr>
        <p:sp>
          <p:nvSpPr>
            <p:cNvPr id="85"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6" name="TextBox 2"/>
            <p:cNvSpPr txBox="1"/>
            <p:nvPr/>
          </p:nvSpPr>
          <p:spPr bwMode="gray">
            <a:xfrm>
              <a:off x="8105314" y="4231950"/>
              <a:ext cx="55175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41882044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Network Architectures (4)</a:t>
            </a:r>
            <a:endParaRPr lang="en-US" altLang="zh-CN" dirty="0"/>
          </a:p>
        </p:txBody>
      </p:sp>
      <p:sp>
        <p:nvSpPr>
          <p:cNvPr id="57" name="圆角矩形 75"/>
          <p:cNvSpPr/>
          <p:nvPr/>
        </p:nvSpPr>
        <p:spPr bwMode="gray">
          <a:xfrm>
            <a:off x="451093" y="1085792"/>
            <a:ext cx="46800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Leader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8" name="圆角矩形 75"/>
          <p:cNvSpPr/>
          <p:nvPr/>
        </p:nvSpPr>
        <p:spPr bwMode="gray">
          <a:xfrm>
            <a:off x="451093" y="1540306"/>
            <a:ext cx="4680000"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9" name="矩形 58"/>
          <p:cNvSpPr/>
          <p:nvPr/>
        </p:nvSpPr>
        <p:spPr bwMode="gray">
          <a:xfrm>
            <a:off x="451092" y="4604655"/>
            <a:ext cx="4825135" cy="1579920"/>
          </a:xfrm>
          <a:prstGeom prst="rect">
            <a:avLst/>
          </a:prstGeom>
        </p:spPr>
        <p:txBody>
          <a:bodyPr wrap="square">
            <a:spAutoFit/>
          </a:bodyPr>
          <a:lstStyle/>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leader AP can work independently or manage a small number of common APs to implement basic roaming functions. The cost is low, and there are low requirements for maintenance personnel's skills.</a:t>
            </a:r>
            <a:endParaRPr lang="en-US" altLang="zh-CN" sz="1200" dirty="0" smtClean="0">
              <a:latin typeface="Huawei Sans" panose="020C0503030203020204" pitchFamily="34" charset="0"/>
            </a:endParaRPr>
          </a:p>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Applicable scenario</a:t>
            </a:r>
            <a:r>
              <a:rPr lang="en-US" sz="1200" dirty="0" smtClean="0">
                <a:latin typeface="Huawei Sans" panose="020C0503030203020204" pitchFamily="34" charset="0"/>
              </a:rPr>
              <a:t>: small and micro enterprises</a:t>
            </a:r>
            <a:endParaRPr lang="en-US" sz="1200" dirty="0">
              <a:latin typeface="Huawei Sans" panose="020C0503030203020204" pitchFamily="34" charset="0"/>
            </a:endParaRPr>
          </a:p>
        </p:txBody>
      </p:sp>
      <p:sp>
        <p:nvSpPr>
          <p:cNvPr id="60" name="圆角矩形 75"/>
          <p:cNvSpPr/>
          <p:nvPr/>
        </p:nvSpPr>
        <p:spPr bwMode="gray">
          <a:xfrm>
            <a:off x="5210360" y="1085792"/>
            <a:ext cx="6538727"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Agile distributed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5210360" y="1540306"/>
            <a:ext cx="6538728"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2" name="矩形 61"/>
          <p:cNvSpPr/>
          <p:nvPr/>
        </p:nvSpPr>
        <p:spPr bwMode="gray">
          <a:xfrm>
            <a:off x="5313173" y="4604655"/>
            <a:ext cx="6316331" cy="1579920"/>
          </a:xfrm>
          <a:prstGeom prst="rect">
            <a:avLst/>
          </a:prstGeom>
        </p:spPr>
        <p:txBody>
          <a:bodyPr wrap="square">
            <a:spAutoFit/>
          </a:bodyPr>
          <a:lstStyle/>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The agile distributed architecture divides an AP into a central AP and remote units (RUs). The central AP can manage multiple RUs, which provides good coverage and reduces costs. Agile distributed APs can be used in the Fat AP, AC + Fit AP, and cloud management architectures.</a:t>
            </a:r>
            <a:endParaRPr lang="en-US" altLang="zh-CN" sz="1200" dirty="0" smtClean="0">
              <a:latin typeface="Huawei Sans" panose="020C0503030203020204" pitchFamily="34" charset="0"/>
            </a:endParaRPr>
          </a:p>
          <a:p>
            <a:pPr marL="266700" indent="-266700"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rPr>
              <a:t>Applicable scenario</a:t>
            </a:r>
            <a:r>
              <a:rPr lang="en-US" sz="1200" dirty="0" smtClean="0">
                <a:latin typeface="Huawei Sans" panose="020C0503030203020204" pitchFamily="34" charset="0"/>
              </a:rPr>
              <a:t>: scenarios where rooms are densely distributed</a:t>
            </a:r>
            <a:endParaRPr lang="en-US" altLang="zh-CN" sz="1200" dirty="0">
              <a:latin typeface="Huawei Sans" panose="020C0503030203020204" pitchFamily="34" charset="0"/>
            </a:endParaRPr>
          </a:p>
        </p:txBody>
      </p:sp>
      <p:cxnSp>
        <p:nvCxnSpPr>
          <p:cNvPr id="63" name="直接连接符 62"/>
          <p:cNvCxnSpPr/>
          <p:nvPr/>
        </p:nvCxnSpPr>
        <p:spPr bwMode="gray">
          <a:xfrm>
            <a:off x="2823282" y="1858163"/>
            <a:ext cx="0" cy="13334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1889735" y="3157830"/>
            <a:ext cx="1872662" cy="560950"/>
            <a:chOff x="8697104" y="3266499"/>
            <a:chExt cx="1872662" cy="754679"/>
          </a:xfrm>
        </p:grpSpPr>
        <p:grpSp>
          <p:nvGrpSpPr>
            <p:cNvPr id="65" name="Group 165"/>
            <p:cNvGrpSpPr/>
            <p:nvPr/>
          </p:nvGrpSpPr>
          <p:grpSpPr bwMode="gray">
            <a:xfrm rot="10800000">
              <a:off x="9315171" y="3266499"/>
              <a:ext cx="636528" cy="746548"/>
              <a:chOff x="-1233037" y="914446"/>
              <a:chExt cx="1573823" cy="778776"/>
            </a:xfrm>
          </p:grpSpPr>
          <p:cxnSp>
            <p:nvCxnSpPr>
              <p:cNvPr id="6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6" name="Group 165"/>
            <p:cNvGrpSpPr/>
            <p:nvPr/>
          </p:nvGrpSpPr>
          <p:grpSpPr bwMode="gray">
            <a:xfrm rot="10800000">
              <a:off x="8697104" y="3274630"/>
              <a:ext cx="1872662" cy="746548"/>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71" name="组合 758"/>
          <p:cNvGrpSpPr/>
          <p:nvPr/>
        </p:nvGrpSpPr>
        <p:grpSpPr bwMode="gray">
          <a:xfrm flipV="1">
            <a:off x="1800772" y="4039919"/>
            <a:ext cx="311978" cy="264190"/>
            <a:chOff x="7440613" y="4868863"/>
            <a:chExt cx="1019175" cy="828675"/>
          </a:xfrm>
          <a:solidFill>
            <a:schemeClr val="bg1">
              <a:lumMod val="65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pic>
        <p:nvPicPr>
          <p:cNvPr id="74" name="图片 76" descr="接入交换机.png"/>
          <p:cNvPicPr>
            <a:picLocks noChangeAspect="1"/>
          </p:cNvPicPr>
          <p:nvPr/>
        </p:nvPicPr>
        <p:blipFill>
          <a:blip r:embed="rId3" cstate="print"/>
          <a:stretch>
            <a:fillRect/>
          </a:stretch>
        </p:blipFill>
        <p:spPr bwMode="gray">
          <a:xfrm>
            <a:off x="2639096" y="3026516"/>
            <a:ext cx="368827" cy="301768"/>
          </a:xfrm>
          <a:prstGeom prst="rect">
            <a:avLst/>
          </a:prstGeom>
        </p:spPr>
      </p:pic>
      <p:grpSp>
        <p:nvGrpSpPr>
          <p:cNvPr id="75" name="组合 74"/>
          <p:cNvGrpSpPr/>
          <p:nvPr/>
        </p:nvGrpSpPr>
        <p:grpSpPr bwMode="gray">
          <a:xfrm>
            <a:off x="2329619" y="3607072"/>
            <a:ext cx="405710" cy="697037"/>
            <a:chOff x="5581232" y="3599905"/>
            <a:chExt cx="405710" cy="697037"/>
          </a:xfrm>
        </p:grpSpPr>
        <p:pic>
          <p:nvPicPr>
            <p:cNvPr id="7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7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7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7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80" name="组合 79"/>
          <p:cNvGrpSpPr/>
          <p:nvPr/>
        </p:nvGrpSpPr>
        <p:grpSpPr bwMode="gray">
          <a:xfrm>
            <a:off x="2905332" y="3607072"/>
            <a:ext cx="405710" cy="697037"/>
            <a:chOff x="5581232" y="3599905"/>
            <a:chExt cx="405710" cy="697037"/>
          </a:xfrm>
        </p:grpSpPr>
        <p:pic>
          <p:nvPicPr>
            <p:cNvPr id="81"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8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85" name="组合 84"/>
          <p:cNvGrpSpPr/>
          <p:nvPr/>
        </p:nvGrpSpPr>
        <p:grpSpPr bwMode="gray">
          <a:xfrm>
            <a:off x="3481046" y="3607072"/>
            <a:ext cx="405710" cy="697037"/>
            <a:chOff x="5581232" y="3599905"/>
            <a:chExt cx="405710" cy="697037"/>
          </a:xfrm>
        </p:grpSpPr>
        <p:pic>
          <p:nvPicPr>
            <p:cNvPr id="8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8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9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41652" y="2592252"/>
            <a:ext cx="368827" cy="301768"/>
          </a:xfrm>
          <a:prstGeom prst="rect">
            <a:avLst/>
          </a:prstGeom>
        </p:spPr>
      </p:pic>
      <p:grpSp>
        <p:nvGrpSpPr>
          <p:cNvPr id="91" name="Group 6"/>
          <p:cNvGrpSpPr/>
          <p:nvPr/>
        </p:nvGrpSpPr>
        <p:grpSpPr bwMode="gray">
          <a:xfrm>
            <a:off x="2477648" y="2033849"/>
            <a:ext cx="725378" cy="411230"/>
            <a:chOff x="8014239" y="4067414"/>
            <a:chExt cx="725378" cy="411230"/>
          </a:xfrm>
        </p:grpSpPr>
        <p:sp>
          <p:nvSpPr>
            <p:cNvPr id="92" name="Freeform 200"/>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3" name="TextBox 2"/>
            <p:cNvSpPr txBox="1"/>
            <p:nvPr/>
          </p:nvSpPr>
          <p:spPr bwMode="gray">
            <a:xfrm>
              <a:off x="8035582" y="4174800"/>
              <a:ext cx="691215" cy="261610"/>
            </a:xfrm>
            <a:prstGeom prst="rect">
              <a:avLst/>
            </a:prstGeom>
            <a:noFill/>
          </p:spPr>
          <p:txBody>
            <a:bodyPr wrap="none" rtlCol="0">
              <a:spAutoFit/>
            </a:bodyPr>
            <a:lstStyle/>
            <a:p>
              <a:pPr algn="ctr" fontAlgn="ctr"/>
              <a:r>
                <a:rPr lang="en-US" sz="1100" dirty="0" smtClean="0">
                  <a:latin typeface="Huawei Sans" panose="020C0503030203020204" pitchFamily="34" charset="0"/>
                </a:rPr>
                <a:t>Internet</a:t>
              </a:r>
              <a:endParaRPr lang="en-US" altLang="zh-CN" sz="1100" dirty="0">
                <a:latin typeface="Huawei Sans" panose="020C0503030203020204" pitchFamily="34" charset="0"/>
              </a:endParaRPr>
            </a:p>
          </p:txBody>
        </p:sp>
      </p:grpSp>
      <p:pic>
        <p:nvPicPr>
          <p:cNvPr id="94" name="图片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249152" y="1602427"/>
            <a:ext cx="1113095" cy="205285"/>
          </a:xfrm>
          <a:prstGeom prst="rect">
            <a:avLst/>
          </a:prstGeom>
        </p:spPr>
      </p:pic>
      <p:pic>
        <p:nvPicPr>
          <p:cNvPr id="95" name="图片 158" descr="SAN网络-蓝.png"/>
          <p:cNvPicPr>
            <a:picLocks noChangeAspect="1"/>
          </p:cNvPicPr>
          <p:nvPr/>
        </p:nvPicPr>
        <p:blipFill>
          <a:blip r:embed="rId7" cstate="print"/>
          <a:stretch>
            <a:fillRect/>
          </a:stretch>
        </p:blipFill>
        <p:spPr bwMode="gray">
          <a:xfrm>
            <a:off x="3569160" y="4376833"/>
            <a:ext cx="182733" cy="299373"/>
          </a:xfrm>
          <a:prstGeom prst="rect">
            <a:avLst/>
          </a:prstGeom>
        </p:spPr>
      </p:pic>
      <p:pic>
        <p:nvPicPr>
          <p:cNvPr id="96" name="图片 157" descr="故障链路.png"/>
          <p:cNvPicPr>
            <a:picLocks noChangeAspect="1"/>
          </p:cNvPicPr>
          <p:nvPr/>
        </p:nvPicPr>
        <p:blipFill>
          <a:blip r:embed="rId8" cstate="print"/>
          <a:stretch>
            <a:fillRect/>
          </a:stretch>
        </p:blipFill>
        <p:spPr bwMode="gray">
          <a:xfrm>
            <a:off x="2740202" y="4401507"/>
            <a:ext cx="335297" cy="250025"/>
          </a:xfrm>
          <a:prstGeom prst="rect">
            <a:avLst/>
          </a:prstGeom>
        </p:spPr>
      </p:pic>
      <p:pic>
        <p:nvPicPr>
          <p:cNvPr id="97" name="图片 14" descr="日志告警服务器-蓝.png"/>
          <p:cNvPicPr>
            <a:picLocks noChangeAspect="1"/>
          </p:cNvPicPr>
          <p:nvPr/>
        </p:nvPicPr>
        <p:blipFill>
          <a:blip r:embed="rId9" cstate="print"/>
          <a:stretch>
            <a:fillRect/>
          </a:stretch>
        </p:blipFill>
        <p:spPr bwMode="gray">
          <a:xfrm>
            <a:off x="1804273" y="4399944"/>
            <a:ext cx="405415" cy="253150"/>
          </a:xfrm>
          <a:prstGeom prst="rect">
            <a:avLst/>
          </a:prstGeom>
        </p:spPr>
      </p:pic>
      <p:sp>
        <p:nvSpPr>
          <p:cNvPr id="98" name="文本框 97"/>
          <p:cNvSpPr txBox="1"/>
          <p:nvPr/>
        </p:nvSpPr>
        <p:spPr bwMode="gray">
          <a:xfrm>
            <a:off x="1350070" y="3260107"/>
            <a:ext cx="931665" cy="276999"/>
          </a:xfrm>
          <a:prstGeom prst="rect">
            <a:avLst/>
          </a:prstGeom>
          <a:noFill/>
        </p:spPr>
        <p:txBody>
          <a:bodyPr wrap="none" rtlCol="0">
            <a:spAutoFit/>
          </a:bodyPr>
          <a:lstStyle/>
          <a:p>
            <a:pPr fontAlgn="ctr"/>
            <a:r>
              <a:rPr lang="en-US" sz="1200" b="1" dirty="0" smtClean="0">
                <a:latin typeface="Huawei Sans" panose="020C0503030203020204" pitchFamily="34" charset="0"/>
              </a:rPr>
              <a:t>Leader AP</a:t>
            </a:r>
            <a:endParaRPr lang="en-US" altLang="zh-CN" sz="1200" b="1" dirty="0">
              <a:latin typeface="Huawei Sans" panose="020C0503030203020204" pitchFamily="34" charset="0"/>
            </a:endParaRPr>
          </a:p>
        </p:txBody>
      </p:sp>
      <p:pic>
        <p:nvPicPr>
          <p:cNvPr id="99" name="图片 72" descr="AP.png"/>
          <p:cNvPicPr>
            <a:picLocks noChangeAspect="1"/>
          </p:cNvPicPr>
          <p:nvPr/>
        </p:nvPicPr>
        <p:blipFill>
          <a:blip r:embed="rId10" cstate="print"/>
          <a:stretch>
            <a:fillRect/>
          </a:stretch>
        </p:blipFill>
        <p:spPr bwMode="gray">
          <a:xfrm>
            <a:off x="1753365" y="3605407"/>
            <a:ext cx="405710" cy="331945"/>
          </a:xfrm>
          <a:prstGeom prst="rect">
            <a:avLst/>
          </a:prstGeom>
        </p:spPr>
      </p:pic>
      <p:grpSp>
        <p:nvGrpSpPr>
          <p:cNvPr id="100" name="Group 165"/>
          <p:cNvGrpSpPr/>
          <p:nvPr/>
        </p:nvGrpSpPr>
        <p:grpSpPr bwMode="gray">
          <a:xfrm rot="10800000">
            <a:off x="7039217" y="2187028"/>
            <a:ext cx="2776418" cy="746548"/>
            <a:chOff x="-1233037" y="914446"/>
            <a:chExt cx="1573823" cy="778776"/>
          </a:xfrm>
        </p:grpSpPr>
        <p:cxnSp>
          <p:nvCxnSpPr>
            <p:cNvPr id="10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3" name="图片 102" descr="AC-蓝.png"/>
          <p:cNvPicPr>
            <a:picLocks noChangeAspect="1"/>
          </p:cNvPicPr>
          <p:nvPr/>
        </p:nvPicPr>
        <p:blipFill>
          <a:blip r:embed="rId11" cstate="print"/>
          <a:stretch>
            <a:fillRect/>
          </a:stretch>
        </p:blipFill>
        <p:spPr bwMode="gray">
          <a:xfrm>
            <a:off x="9313080" y="1988975"/>
            <a:ext cx="405710" cy="331945"/>
          </a:xfrm>
          <a:prstGeom prst="rect">
            <a:avLst/>
          </a:prstGeom>
        </p:spPr>
      </p:pic>
      <p:pic>
        <p:nvPicPr>
          <p:cNvPr id="104" name="图片 86" descr="核心交换机.png"/>
          <p:cNvPicPr>
            <a:picLocks noChangeAspect="1"/>
          </p:cNvPicPr>
          <p:nvPr/>
        </p:nvPicPr>
        <p:blipFill>
          <a:blip r:embed="rId12" cstate="print"/>
          <a:stretch>
            <a:fillRect/>
          </a:stretch>
        </p:blipFill>
        <p:spPr bwMode="gray">
          <a:xfrm>
            <a:off x="8238454" y="1988975"/>
            <a:ext cx="405710" cy="331945"/>
          </a:xfrm>
          <a:prstGeom prst="rect">
            <a:avLst/>
          </a:prstGeom>
        </p:spPr>
      </p:pic>
      <p:cxnSp>
        <p:nvCxnSpPr>
          <p:cNvPr id="105" name="直接连接符 104"/>
          <p:cNvCxnSpPr/>
          <p:nvPr/>
        </p:nvCxnSpPr>
        <p:spPr bwMode="gray">
          <a:xfrm flipH="1">
            <a:off x="8644164" y="2154947"/>
            <a:ext cx="66891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6" name="Group 165"/>
          <p:cNvGrpSpPr/>
          <p:nvPr/>
        </p:nvGrpSpPr>
        <p:grpSpPr bwMode="gray">
          <a:xfrm rot="10800000">
            <a:off x="9397078" y="2865672"/>
            <a:ext cx="636528" cy="746548"/>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09" name="Group 165"/>
          <p:cNvGrpSpPr/>
          <p:nvPr/>
        </p:nvGrpSpPr>
        <p:grpSpPr bwMode="gray">
          <a:xfrm rot="10800000">
            <a:off x="8779011" y="2873803"/>
            <a:ext cx="1872662" cy="746548"/>
            <a:chOff x="-1233037" y="914446"/>
            <a:chExt cx="1573823" cy="778776"/>
          </a:xfrm>
        </p:grpSpPr>
        <p:cxnSp>
          <p:nvCxnSpPr>
            <p:cNvPr id="1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2" name="组合 758"/>
          <p:cNvGrpSpPr/>
          <p:nvPr/>
        </p:nvGrpSpPr>
        <p:grpSpPr bwMode="gray">
          <a:xfrm flipV="1">
            <a:off x="8690048" y="3941490"/>
            <a:ext cx="311978" cy="264190"/>
            <a:chOff x="7440613" y="4868863"/>
            <a:chExt cx="1019175" cy="828675"/>
          </a:xfrm>
          <a:solidFill>
            <a:schemeClr val="bg1">
              <a:lumMod val="65000"/>
            </a:schemeClr>
          </a:solidFill>
        </p:grpSpPr>
        <p:sp>
          <p:nvSpPr>
            <p:cNvPr id="11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1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15" name="组合 758"/>
          <p:cNvGrpSpPr/>
          <p:nvPr/>
        </p:nvGrpSpPr>
        <p:grpSpPr bwMode="gray">
          <a:xfrm flipV="1">
            <a:off x="9265761" y="3941490"/>
            <a:ext cx="311978" cy="264190"/>
            <a:chOff x="7440613" y="4868863"/>
            <a:chExt cx="1019175" cy="828675"/>
          </a:xfrm>
          <a:solidFill>
            <a:schemeClr val="bg1">
              <a:lumMod val="65000"/>
            </a:schemeClr>
          </a:solidFill>
        </p:grpSpPr>
        <p:sp>
          <p:nvSpPr>
            <p:cNvPr id="11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1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18" name="组合 758"/>
          <p:cNvGrpSpPr/>
          <p:nvPr/>
        </p:nvGrpSpPr>
        <p:grpSpPr bwMode="gray">
          <a:xfrm flipV="1">
            <a:off x="9841474" y="3941490"/>
            <a:ext cx="311978" cy="264190"/>
            <a:chOff x="7440613" y="4868863"/>
            <a:chExt cx="1019175" cy="828675"/>
          </a:xfrm>
          <a:solidFill>
            <a:schemeClr val="bg1">
              <a:lumMod val="65000"/>
            </a:schemeClr>
          </a:solidFill>
        </p:grpSpPr>
        <p:sp>
          <p:nvSpPr>
            <p:cNvPr id="11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2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21" name="组合 758"/>
          <p:cNvGrpSpPr/>
          <p:nvPr/>
        </p:nvGrpSpPr>
        <p:grpSpPr bwMode="gray">
          <a:xfrm flipV="1">
            <a:off x="10417188" y="3941490"/>
            <a:ext cx="311978" cy="264190"/>
            <a:chOff x="7440613" y="4868863"/>
            <a:chExt cx="1019175" cy="828675"/>
          </a:xfrm>
          <a:solidFill>
            <a:schemeClr val="bg1">
              <a:lumMod val="65000"/>
            </a:schemeClr>
          </a:solidFill>
        </p:grpSpPr>
        <p:sp>
          <p:nvSpPr>
            <p:cNvPr id="12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2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sp>
        <p:nvSpPr>
          <p:cNvPr id="124" name="文本框 123"/>
          <p:cNvSpPr txBox="1"/>
          <p:nvPr/>
        </p:nvSpPr>
        <p:spPr bwMode="gray">
          <a:xfrm>
            <a:off x="8572636" y="2740190"/>
            <a:ext cx="976549" cy="276999"/>
          </a:xfrm>
          <a:prstGeom prst="rect">
            <a:avLst/>
          </a:prstGeom>
          <a:noFill/>
        </p:spPr>
        <p:txBody>
          <a:bodyPr wrap="none" rtlCol="0">
            <a:spAutoFit/>
          </a:bodyPr>
          <a:lstStyle/>
          <a:p>
            <a:pPr fontAlgn="ctr"/>
            <a:r>
              <a:rPr lang="en-US" sz="1200" b="1" dirty="0" smtClean="0">
                <a:latin typeface="Huawei Sans" panose="020C0503030203020204" pitchFamily="34" charset="0"/>
              </a:rPr>
              <a:t>Central AP</a:t>
            </a:r>
            <a:endParaRPr lang="en-US" altLang="zh-CN" sz="1200" b="1" dirty="0">
              <a:latin typeface="Huawei Sans" panose="020C0503030203020204" pitchFamily="34" charset="0"/>
            </a:endParaRPr>
          </a:p>
        </p:txBody>
      </p:sp>
      <p:pic>
        <p:nvPicPr>
          <p:cNvPr id="126" name="图片 114" descr="中心AP.png"/>
          <p:cNvPicPr>
            <a:picLocks noChangeAspect="1"/>
          </p:cNvPicPr>
          <p:nvPr/>
        </p:nvPicPr>
        <p:blipFill>
          <a:blip r:embed="rId13"/>
          <a:stretch>
            <a:fillRect/>
          </a:stretch>
        </p:blipFill>
        <p:spPr bwMode="gray">
          <a:xfrm>
            <a:off x="9518354" y="2741089"/>
            <a:ext cx="400000" cy="327273"/>
          </a:xfrm>
          <a:prstGeom prst="rect">
            <a:avLst/>
          </a:prstGeom>
        </p:spPr>
      </p:pic>
      <p:sp>
        <p:nvSpPr>
          <p:cNvPr id="127" name="圆角矩形 75"/>
          <p:cNvSpPr/>
          <p:nvPr/>
        </p:nvSpPr>
        <p:spPr bwMode="gray">
          <a:xfrm>
            <a:off x="855552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8" name="圆角矩形 75"/>
          <p:cNvSpPr/>
          <p:nvPr/>
        </p:nvSpPr>
        <p:spPr bwMode="gray">
          <a:xfrm>
            <a:off x="9143999"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9" name="圆角矩形 75"/>
          <p:cNvSpPr/>
          <p:nvPr/>
        </p:nvSpPr>
        <p:spPr bwMode="gray">
          <a:xfrm>
            <a:off x="9732476"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0" name="圆角矩形 75"/>
          <p:cNvSpPr/>
          <p:nvPr/>
        </p:nvSpPr>
        <p:spPr bwMode="gray">
          <a:xfrm>
            <a:off x="10320954"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1" name="文本框 130"/>
          <p:cNvSpPr txBox="1"/>
          <p:nvPr/>
        </p:nvSpPr>
        <p:spPr bwMode="gray">
          <a:xfrm>
            <a:off x="8505130"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1</a:t>
            </a:r>
            <a:endParaRPr lang="en-US" altLang="zh-CN" sz="1100" dirty="0">
              <a:latin typeface="Huawei Sans" panose="020C0503030203020204" pitchFamily="34" charset="0"/>
            </a:endParaRPr>
          </a:p>
        </p:txBody>
      </p:sp>
      <p:sp>
        <p:nvSpPr>
          <p:cNvPr id="132" name="文本框 131"/>
          <p:cNvSpPr txBox="1"/>
          <p:nvPr/>
        </p:nvSpPr>
        <p:spPr bwMode="gray">
          <a:xfrm>
            <a:off x="9078294"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2</a:t>
            </a:r>
            <a:endParaRPr lang="en-US" altLang="zh-CN" sz="1100" dirty="0">
              <a:latin typeface="Huawei Sans" panose="020C0503030203020204" pitchFamily="34" charset="0"/>
            </a:endParaRPr>
          </a:p>
        </p:txBody>
      </p:sp>
      <p:sp>
        <p:nvSpPr>
          <p:cNvPr id="133" name="文本框 132"/>
          <p:cNvSpPr txBox="1"/>
          <p:nvPr/>
        </p:nvSpPr>
        <p:spPr bwMode="gray">
          <a:xfrm>
            <a:off x="9673529"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3</a:t>
            </a:r>
            <a:endParaRPr lang="en-US" altLang="zh-CN" sz="1100" dirty="0">
              <a:latin typeface="Huawei Sans" panose="020C0503030203020204" pitchFamily="34" charset="0"/>
            </a:endParaRPr>
          </a:p>
        </p:txBody>
      </p:sp>
      <p:sp>
        <p:nvSpPr>
          <p:cNvPr id="134" name="文本框 133"/>
          <p:cNvSpPr txBox="1"/>
          <p:nvPr/>
        </p:nvSpPr>
        <p:spPr bwMode="gray">
          <a:xfrm>
            <a:off x="10249339" y="4340351"/>
            <a:ext cx="713657" cy="261610"/>
          </a:xfrm>
          <a:prstGeom prst="rect">
            <a:avLst/>
          </a:prstGeom>
          <a:noFill/>
        </p:spPr>
        <p:txBody>
          <a:bodyPr wrap="none" rtlCol="0">
            <a:spAutoFit/>
          </a:bodyPr>
          <a:lstStyle/>
          <a:p>
            <a:pPr fontAlgn="ctr"/>
            <a:r>
              <a:rPr lang="en-US" sz="1100" dirty="0" smtClean="0">
                <a:latin typeface="Huawei Sans" panose="020C0503030203020204" pitchFamily="34" charset="0"/>
              </a:rPr>
              <a:t>Room N</a:t>
            </a:r>
            <a:endParaRPr lang="en-US" altLang="zh-CN" sz="1100" dirty="0">
              <a:latin typeface="Huawei Sans" panose="020C0503030203020204" pitchFamily="34" charset="0"/>
            </a:endParaRPr>
          </a:p>
        </p:txBody>
      </p:sp>
      <p:grpSp>
        <p:nvGrpSpPr>
          <p:cNvPr id="135" name="Group 165"/>
          <p:cNvGrpSpPr/>
          <p:nvPr/>
        </p:nvGrpSpPr>
        <p:grpSpPr bwMode="gray">
          <a:xfrm rot="10800000">
            <a:off x="6853974" y="2865672"/>
            <a:ext cx="636528" cy="746548"/>
            <a:chOff x="-1233037" y="914446"/>
            <a:chExt cx="1573823" cy="778776"/>
          </a:xfrm>
        </p:grpSpPr>
        <p:cxnSp>
          <p:nvCxnSpPr>
            <p:cNvPr id="13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38" name="Group 165"/>
          <p:cNvGrpSpPr/>
          <p:nvPr/>
        </p:nvGrpSpPr>
        <p:grpSpPr bwMode="gray">
          <a:xfrm rot="10800000">
            <a:off x="6235907" y="2873803"/>
            <a:ext cx="1872662" cy="746548"/>
            <a:chOff x="-1233037" y="914446"/>
            <a:chExt cx="1573823" cy="778776"/>
          </a:xfrm>
        </p:grpSpPr>
        <p:cxnSp>
          <p:nvCxnSpPr>
            <p:cNvPr id="13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41" name="组合 758"/>
          <p:cNvGrpSpPr/>
          <p:nvPr/>
        </p:nvGrpSpPr>
        <p:grpSpPr bwMode="gray">
          <a:xfrm flipV="1">
            <a:off x="6146944" y="3941490"/>
            <a:ext cx="311978" cy="264190"/>
            <a:chOff x="7440613" y="4868863"/>
            <a:chExt cx="1019175" cy="828675"/>
          </a:xfrm>
          <a:solidFill>
            <a:schemeClr val="bg1">
              <a:lumMod val="65000"/>
            </a:schemeClr>
          </a:solidFill>
        </p:grpSpPr>
        <p:sp>
          <p:nvSpPr>
            <p:cNvPr id="14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4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44" name="组合 758"/>
          <p:cNvGrpSpPr/>
          <p:nvPr/>
        </p:nvGrpSpPr>
        <p:grpSpPr bwMode="gray">
          <a:xfrm flipV="1">
            <a:off x="6722657" y="3941490"/>
            <a:ext cx="311978" cy="264190"/>
            <a:chOff x="7440613" y="4868863"/>
            <a:chExt cx="1019175" cy="828675"/>
          </a:xfrm>
          <a:solidFill>
            <a:schemeClr val="bg1">
              <a:lumMod val="65000"/>
            </a:schemeClr>
          </a:solidFill>
        </p:grpSpPr>
        <p:sp>
          <p:nvSpPr>
            <p:cNvPr id="1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47" name="组合 758"/>
          <p:cNvGrpSpPr/>
          <p:nvPr/>
        </p:nvGrpSpPr>
        <p:grpSpPr bwMode="gray">
          <a:xfrm flipV="1">
            <a:off x="7298370" y="3941490"/>
            <a:ext cx="311978" cy="264190"/>
            <a:chOff x="7440613" y="4868863"/>
            <a:chExt cx="1019175" cy="828675"/>
          </a:xfrm>
          <a:solidFill>
            <a:schemeClr val="bg1">
              <a:lumMod val="65000"/>
            </a:schemeClr>
          </a:solidFill>
        </p:grpSpPr>
        <p:sp>
          <p:nvSpPr>
            <p:cNvPr id="14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4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nvGrpSpPr>
          <p:cNvPr id="150" name="组合 758"/>
          <p:cNvGrpSpPr/>
          <p:nvPr/>
        </p:nvGrpSpPr>
        <p:grpSpPr bwMode="gray">
          <a:xfrm flipV="1">
            <a:off x="7874084" y="3941490"/>
            <a:ext cx="311978" cy="264190"/>
            <a:chOff x="7440613" y="4868863"/>
            <a:chExt cx="1019175" cy="828675"/>
          </a:xfrm>
          <a:solidFill>
            <a:schemeClr val="bg1">
              <a:lumMod val="65000"/>
            </a:schemeClr>
          </a:solidFill>
        </p:grpSpPr>
        <p:sp>
          <p:nvSpPr>
            <p:cNvPr id="15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5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sp>
        <p:nvSpPr>
          <p:cNvPr id="153" name="文本框 152"/>
          <p:cNvSpPr txBox="1"/>
          <p:nvPr/>
        </p:nvSpPr>
        <p:spPr bwMode="gray">
          <a:xfrm>
            <a:off x="6012418" y="2740190"/>
            <a:ext cx="976549" cy="276999"/>
          </a:xfrm>
          <a:prstGeom prst="rect">
            <a:avLst/>
          </a:prstGeom>
          <a:noFill/>
        </p:spPr>
        <p:txBody>
          <a:bodyPr wrap="none" rtlCol="0">
            <a:spAutoFit/>
          </a:bodyPr>
          <a:lstStyle/>
          <a:p>
            <a:pPr fontAlgn="ctr"/>
            <a:r>
              <a:rPr lang="en-US" sz="1200" b="1" dirty="0" smtClean="0">
                <a:latin typeface="Huawei Sans" panose="020C0503030203020204" pitchFamily="34" charset="0"/>
              </a:rPr>
              <a:t>Central AP</a:t>
            </a:r>
            <a:endParaRPr lang="en-US" altLang="zh-CN" sz="1200" b="1" dirty="0">
              <a:latin typeface="Huawei Sans" panose="020C0503030203020204" pitchFamily="34" charset="0"/>
            </a:endParaRPr>
          </a:p>
        </p:txBody>
      </p:sp>
      <p:pic>
        <p:nvPicPr>
          <p:cNvPr id="155" name="图片 114" descr="中心AP.png"/>
          <p:cNvPicPr>
            <a:picLocks noChangeAspect="1"/>
          </p:cNvPicPr>
          <p:nvPr/>
        </p:nvPicPr>
        <p:blipFill>
          <a:blip r:embed="rId13"/>
          <a:stretch>
            <a:fillRect/>
          </a:stretch>
        </p:blipFill>
        <p:spPr bwMode="gray">
          <a:xfrm>
            <a:off x="6975250" y="2741089"/>
            <a:ext cx="400000" cy="327273"/>
          </a:xfrm>
          <a:prstGeom prst="rect">
            <a:avLst/>
          </a:prstGeom>
        </p:spPr>
      </p:pic>
      <p:sp>
        <p:nvSpPr>
          <p:cNvPr id="156" name="圆角矩形 75"/>
          <p:cNvSpPr/>
          <p:nvPr/>
        </p:nvSpPr>
        <p:spPr bwMode="gray">
          <a:xfrm>
            <a:off x="6012418"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7" name="圆角矩形 75"/>
          <p:cNvSpPr/>
          <p:nvPr/>
        </p:nvSpPr>
        <p:spPr bwMode="gray">
          <a:xfrm>
            <a:off x="6600895"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8" name="圆角矩形 75"/>
          <p:cNvSpPr/>
          <p:nvPr/>
        </p:nvSpPr>
        <p:spPr bwMode="gray">
          <a:xfrm>
            <a:off x="718937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9" name="圆角矩形 75"/>
          <p:cNvSpPr/>
          <p:nvPr/>
        </p:nvSpPr>
        <p:spPr bwMode="gray">
          <a:xfrm>
            <a:off x="7777850"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0" name="文本框 159"/>
          <p:cNvSpPr txBox="1"/>
          <p:nvPr/>
        </p:nvSpPr>
        <p:spPr bwMode="gray">
          <a:xfrm>
            <a:off x="5962026"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1</a:t>
            </a:r>
            <a:endParaRPr lang="en-US" altLang="zh-CN" sz="1100" dirty="0">
              <a:latin typeface="Huawei Sans" panose="020C0503030203020204" pitchFamily="34" charset="0"/>
            </a:endParaRPr>
          </a:p>
        </p:txBody>
      </p:sp>
      <p:sp>
        <p:nvSpPr>
          <p:cNvPr id="161" name="文本框 160"/>
          <p:cNvSpPr txBox="1"/>
          <p:nvPr/>
        </p:nvSpPr>
        <p:spPr bwMode="gray">
          <a:xfrm>
            <a:off x="6535190"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2</a:t>
            </a:r>
            <a:endParaRPr lang="en-US" altLang="zh-CN" sz="1100" dirty="0">
              <a:latin typeface="Huawei Sans" panose="020C0503030203020204" pitchFamily="34" charset="0"/>
            </a:endParaRPr>
          </a:p>
        </p:txBody>
      </p:sp>
      <p:sp>
        <p:nvSpPr>
          <p:cNvPr id="162" name="文本框 161"/>
          <p:cNvSpPr txBox="1"/>
          <p:nvPr/>
        </p:nvSpPr>
        <p:spPr bwMode="gray">
          <a:xfrm>
            <a:off x="7130425" y="4340351"/>
            <a:ext cx="684803" cy="261610"/>
          </a:xfrm>
          <a:prstGeom prst="rect">
            <a:avLst/>
          </a:prstGeom>
          <a:noFill/>
        </p:spPr>
        <p:txBody>
          <a:bodyPr wrap="none" rtlCol="0">
            <a:spAutoFit/>
          </a:bodyPr>
          <a:lstStyle/>
          <a:p>
            <a:pPr fontAlgn="ctr"/>
            <a:r>
              <a:rPr lang="en-US" sz="1100" dirty="0" smtClean="0">
                <a:latin typeface="Huawei Sans" panose="020C0503030203020204" pitchFamily="34" charset="0"/>
              </a:rPr>
              <a:t>Room 3</a:t>
            </a:r>
            <a:endParaRPr lang="en-US" altLang="zh-CN" sz="1100" dirty="0">
              <a:latin typeface="Huawei Sans" panose="020C0503030203020204" pitchFamily="34" charset="0"/>
            </a:endParaRPr>
          </a:p>
        </p:txBody>
      </p:sp>
      <p:sp>
        <p:nvSpPr>
          <p:cNvPr id="163" name="文本框 162"/>
          <p:cNvSpPr txBox="1"/>
          <p:nvPr/>
        </p:nvSpPr>
        <p:spPr bwMode="gray">
          <a:xfrm>
            <a:off x="7706235" y="4340351"/>
            <a:ext cx="713657" cy="261610"/>
          </a:xfrm>
          <a:prstGeom prst="rect">
            <a:avLst/>
          </a:prstGeom>
          <a:noFill/>
        </p:spPr>
        <p:txBody>
          <a:bodyPr wrap="none" rtlCol="0">
            <a:spAutoFit/>
          </a:bodyPr>
          <a:lstStyle/>
          <a:p>
            <a:pPr fontAlgn="ctr"/>
            <a:r>
              <a:rPr lang="en-US" sz="1100" dirty="0" smtClean="0">
                <a:latin typeface="Huawei Sans" panose="020C0503030203020204" pitchFamily="34" charset="0"/>
              </a:rPr>
              <a:t>Room N</a:t>
            </a:r>
            <a:endParaRPr lang="en-US" altLang="zh-CN" sz="1100" dirty="0">
              <a:latin typeface="Huawei Sans" panose="020C0503030203020204" pitchFamily="34" charset="0"/>
            </a:endParaRPr>
          </a:p>
        </p:txBody>
      </p:sp>
      <p:pic>
        <p:nvPicPr>
          <p:cNvPr id="164" name="图片 20" descr="RRU蓝.png"/>
          <p:cNvPicPr>
            <a:picLocks noChangeAspect="1"/>
          </p:cNvPicPr>
          <p:nvPr/>
        </p:nvPicPr>
        <p:blipFill>
          <a:blip r:embed="rId14"/>
          <a:stretch>
            <a:fillRect/>
          </a:stretch>
        </p:blipFill>
        <p:spPr bwMode="gray">
          <a:xfrm>
            <a:off x="6143412" y="3544383"/>
            <a:ext cx="330578" cy="270474"/>
          </a:xfrm>
          <a:prstGeom prst="rect">
            <a:avLst/>
          </a:prstGeom>
        </p:spPr>
      </p:pic>
      <p:pic>
        <p:nvPicPr>
          <p:cNvPr id="165" name="图片 20" descr="RRU蓝.png"/>
          <p:cNvPicPr>
            <a:picLocks noChangeAspect="1"/>
          </p:cNvPicPr>
          <p:nvPr/>
        </p:nvPicPr>
        <p:blipFill>
          <a:blip r:embed="rId14"/>
          <a:stretch>
            <a:fillRect/>
          </a:stretch>
        </p:blipFill>
        <p:spPr bwMode="gray">
          <a:xfrm>
            <a:off x="7889363" y="3544383"/>
            <a:ext cx="330578" cy="270474"/>
          </a:xfrm>
          <a:prstGeom prst="rect">
            <a:avLst/>
          </a:prstGeom>
        </p:spPr>
      </p:pic>
      <p:pic>
        <p:nvPicPr>
          <p:cNvPr id="166" name="图片 20" descr="RRU蓝.png"/>
          <p:cNvPicPr>
            <a:picLocks noChangeAspect="1"/>
          </p:cNvPicPr>
          <p:nvPr/>
        </p:nvPicPr>
        <p:blipFill>
          <a:blip r:embed="rId14"/>
          <a:stretch>
            <a:fillRect/>
          </a:stretch>
        </p:blipFill>
        <p:spPr bwMode="gray">
          <a:xfrm>
            <a:off x="6717821" y="3544383"/>
            <a:ext cx="330578" cy="270474"/>
          </a:xfrm>
          <a:prstGeom prst="rect">
            <a:avLst/>
          </a:prstGeom>
        </p:spPr>
      </p:pic>
      <p:pic>
        <p:nvPicPr>
          <p:cNvPr id="167" name="图片 20" descr="RRU蓝.png"/>
          <p:cNvPicPr>
            <a:picLocks noChangeAspect="1"/>
          </p:cNvPicPr>
          <p:nvPr/>
        </p:nvPicPr>
        <p:blipFill>
          <a:blip r:embed="rId14"/>
          <a:stretch>
            <a:fillRect/>
          </a:stretch>
        </p:blipFill>
        <p:spPr bwMode="gray">
          <a:xfrm>
            <a:off x="7287371" y="3544383"/>
            <a:ext cx="330578" cy="270474"/>
          </a:xfrm>
          <a:prstGeom prst="rect">
            <a:avLst/>
          </a:prstGeom>
        </p:spPr>
      </p:pic>
      <p:pic>
        <p:nvPicPr>
          <p:cNvPr id="168" name="图片 20" descr="RRU蓝.png"/>
          <p:cNvPicPr>
            <a:picLocks noChangeAspect="1"/>
          </p:cNvPicPr>
          <p:nvPr/>
        </p:nvPicPr>
        <p:blipFill>
          <a:blip r:embed="rId14"/>
          <a:stretch>
            <a:fillRect/>
          </a:stretch>
        </p:blipFill>
        <p:spPr bwMode="gray">
          <a:xfrm>
            <a:off x="8671237" y="3544383"/>
            <a:ext cx="330578" cy="270474"/>
          </a:xfrm>
          <a:prstGeom prst="rect">
            <a:avLst/>
          </a:prstGeom>
        </p:spPr>
      </p:pic>
      <p:pic>
        <p:nvPicPr>
          <p:cNvPr id="169" name="图片 20" descr="RRU蓝.png"/>
          <p:cNvPicPr>
            <a:picLocks noChangeAspect="1"/>
          </p:cNvPicPr>
          <p:nvPr/>
        </p:nvPicPr>
        <p:blipFill>
          <a:blip r:embed="rId14"/>
          <a:stretch>
            <a:fillRect/>
          </a:stretch>
        </p:blipFill>
        <p:spPr bwMode="gray">
          <a:xfrm>
            <a:off x="10417188" y="3544383"/>
            <a:ext cx="330578" cy="270474"/>
          </a:xfrm>
          <a:prstGeom prst="rect">
            <a:avLst/>
          </a:prstGeom>
        </p:spPr>
      </p:pic>
      <p:pic>
        <p:nvPicPr>
          <p:cNvPr id="170" name="图片 20" descr="RRU蓝.png"/>
          <p:cNvPicPr>
            <a:picLocks noChangeAspect="1"/>
          </p:cNvPicPr>
          <p:nvPr/>
        </p:nvPicPr>
        <p:blipFill>
          <a:blip r:embed="rId14"/>
          <a:stretch>
            <a:fillRect/>
          </a:stretch>
        </p:blipFill>
        <p:spPr bwMode="gray">
          <a:xfrm>
            <a:off x="9245646" y="3544383"/>
            <a:ext cx="330578" cy="270474"/>
          </a:xfrm>
          <a:prstGeom prst="rect">
            <a:avLst/>
          </a:prstGeom>
        </p:spPr>
      </p:pic>
      <p:pic>
        <p:nvPicPr>
          <p:cNvPr id="171" name="图片 20" descr="RRU蓝.png"/>
          <p:cNvPicPr>
            <a:picLocks noChangeAspect="1"/>
          </p:cNvPicPr>
          <p:nvPr/>
        </p:nvPicPr>
        <p:blipFill>
          <a:blip r:embed="rId14"/>
          <a:stretch>
            <a:fillRect/>
          </a:stretch>
        </p:blipFill>
        <p:spPr bwMode="gray">
          <a:xfrm>
            <a:off x="9815196" y="3544383"/>
            <a:ext cx="330578" cy="270474"/>
          </a:xfrm>
          <a:prstGeom prst="rect">
            <a:avLst/>
          </a:prstGeom>
        </p:spPr>
      </p:pic>
      <p:sp>
        <p:nvSpPr>
          <p:cNvPr id="172" name="文本框 171"/>
          <p:cNvSpPr txBox="1"/>
          <p:nvPr/>
        </p:nvSpPr>
        <p:spPr bwMode="gray">
          <a:xfrm>
            <a:off x="9690307" y="2016447"/>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sp>
        <p:nvSpPr>
          <p:cNvPr id="125" name="文本框 124"/>
          <p:cNvSpPr txBox="1"/>
          <p:nvPr/>
        </p:nvSpPr>
        <p:spPr bwMode="gray">
          <a:xfrm>
            <a:off x="10847224" y="3393588"/>
            <a:ext cx="946466"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Agile distributed AP</a:t>
            </a:r>
            <a:endParaRPr lang="en-US" altLang="zh-CN" sz="1200" dirty="0">
              <a:latin typeface="Huawei Sans" panose="020C0503030203020204" pitchFamily="34" charset="0"/>
            </a:endParaRPr>
          </a:p>
        </p:txBody>
      </p:sp>
      <p:sp>
        <p:nvSpPr>
          <p:cNvPr id="173" name="文本框 172"/>
          <p:cNvSpPr txBox="1"/>
          <p:nvPr/>
        </p:nvSpPr>
        <p:spPr bwMode="gray">
          <a:xfrm>
            <a:off x="5139472" y="3389571"/>
            <a:ext cx="953414"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Agile distributed AP</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861453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Wireless Access</a:t>
            </a:r>
            <a:endParaRPr lang="en-US" altLang="zh-CN" dirty="0" smtClean="0">
              <a:solidFill>
                <a:schemeClr val="bg1">
                  <a:lumMod val="50000"/>
                </a:schemeClr>
              </a:solidFill>
              <a:sym typeface="Huawei Sans" panose="020C0503030203020204" pitchFamily="34" charset="0"/>
            </a:endParaRPr>
          </a:p>
          <a:p>
            <a:r>
              <a:rPr lang="en-US" b="1" dirty="0" smtClean="0"/>
              <a:t>Network Reliability</a:t>
            </a:r>
            <a:endParaRPr lang="en-US" altLang="zh-CN" b="1" dirty="0" smtClean="0">
              <a:sym typeface="Huawei Sans" panose="020C0503030203020204" pitchFamily="34" charset="0"/>
            </a:endParaRPr>
          </a:p>
          <a:p>
            <a:r>
              <a:rPr lang="en-US" dirty="0" smtClean="0">
                <a:solidFill>
                  <a:schemeClr val="bg1">
                    <a:lumMod val="50000"/>
                  </a:schemeClr>
                </a:solidFill>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VPN</a:t>
            </a:r>
            <a:endParaRPr lang="en-US" altLang="zh-CN" dirty="0">
              <a:solidFill>
                <a:schemeClr val="bg1">
                  <a:lumMod val="50000"/>
                </a:schemeClr>
              </a:solidFill>
            </a:endParaRPr>
          </a:p>
        </p:txBody>
      </p:sp>
    </p:spTree>
    <p:extLst>
      <p:ext uri="{BB962C8B-B14F-4D97-AF65-F5344CB8AC3E}">
        <p14:creationId xmlns:p14="http://schemas.microsoft.com/office/powerpoint/2010/main" val="41363475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VRRP to Implement Gateway Redundancy</a:t>
            </a:r>
            <a:endParaRPr lang="en-US" altLang="zh-CN" dirty="0"/>
          </a:p>
        </p:txBody>
      </p:sp>
      <p:cxnSp>
        <p:nvCxnSpPr>
          <p:cNvPr id="3" name="直接连接符 2"/>
          <p:cNvCxnSpPr/>
          <p:nvPr/>
        </p:nvCxnSpPr>
        <p:spPr bwMode="gray">
          <a:xfrm>
            <a:off x="7812373" y="3761673"/>
            <a:ext cx="16194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V="1">
            <a:off x="8627908" y="4806046"/>
            <a:ext cx="0" cy="542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7842073" y="3821590"/>
            <a:ext cx="156007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V="1">
            <a:off x="3088339" y="4600666"/>
            <a:ext cx="0" cy="66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bwMode="gray">
          <a:xfrm>
            <a:off x="598075" y="1540411"/>
            <a:ext cx="4964872" cy="4582120"/>
          </a:xfrm>
          <a:prstGeom prst="roundRect">
            <a:avLst>
              <a:gd name="adj" fmla="val 1950"/>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sp>
        <p:nvSpPr>
          <p:cNvPr id="8" name="圆角矩形 7"/>
          <p:cNvSpPr/>
          <p:nvPr/>
        </p:nvSpPr>
        <p:spPr bwMode="gray">
          <a:xfrm>
            <a:off x="5690630" y="1540411"/>
            <a:ext cx="5684809" cy="458212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sp>
        <p:nvSpPr>
          <p:cNvPr id="9" name="文本框 8"/>
          <p:cNvSpPr txBox="1"/>
          <p:nvPr/>
        </p:nvSpPr>
        <p:spPr bwMode="gray">
          <a:xfrm>
            <a:off x="598075" y="1097812"/>
            <a:ext cx="496487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Basic VRRP application</a:t>
            </a:r>
            <a:endParaRPr lang="en-US" altLang="zh-CN" dirty="0">
              <a:latin typeface="Huawei Sans" panose="020C0503030203020204" pitchFamily="34" charset="0"/>
            </a:endParaRPr>
          </a:p>
        </p:txBody>
      </p:sp>
      <p:sp>
        <p:nvSpPr>
          <p:cNvPr id="10" name="文本框 9"/>
          <p:cNvSpPr txBox="1"/>
          <p:nvPr/>
        </p:nvSpPr>
        <p:spPr bwMode="gray">
          <a:xfrm>
            <a:off x="5690632" y="1097812"/>
            <a:ext cx="568480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Typical application of MSTP+VRRP</a:t>
            </a:r>
            <a:endParaRPr lang="en-US" altLang="zh-CN" dirty="0">
              <a:latin typeface="Huawei Sans" panose="020C0503030203020204" pitchFamily="34" charset="0"/>
            </a:endParaRPr>
          </a:p>
        </p:txBody>
      </p:sp>
      <p:grpSp>
        <p:nvGrpSpPr>
          <p:cNvPr id="11" name="组合 10"/>
          <p:cNvGrpSpPr/>
          <p:nvPr/>
        </p:nvGrpSpPr>
        <p:grpSpPr bwMode="gray">
          <a:xfrm>
            <a:off x="1332310" y="2705012"/>
            <a:ext cx="3519520" cy="1756614"/>
            <a:chOff x="2479407" y="2891801"/>
            <a:chExt cx="1800201" cy="1756614"/>
          </a:xfrm>
        </p:grpSpPr>
        <p:cxnSp>
          <p:nvCxnSpPr>
            <p:cNvPr id="12" name="直接连接符 11"/>
            <p:cNvCxnSpPr/>
            <p:nvPr/>
          </p:nvCxnSpPr>
          <p:spPr bwMode="gray">
            <a:xfrm>
              <a:off x="2479407"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3374179"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1004130" y="2465385"/>
            <a:ext cx="490909" cy="401653"/>
          </a:xfrm>
          <a:prstGeom prst="rect">
            <a:avLst/>
          </a:prstGeom>
        </p:spPr>
      </p:pic>
      <p:pic>
        <p:nvPicPr>
          <p:cNvPr id="15" name="图片 87" descr="汇聚交换机.png"/>
          <p:cNvPicPr>
            <a:picLocks noChangeAspect="1"/>
          </p:cNvPicPr>
          <p:nvPr/>
        </p:nvPicPr>
        <p:blipFill>
          <a:blip r:embed="rId3" cstate="print"/>
          <a:stretch>
            <a:fillRect/>
          </a:stretch>
        </p:blipFill>
        <p:spPr bwMode="gray">
          <a:xfrm>
            <a:off x="4695829" y="2465385"/>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2851553" y="4178931"/>
            <a:ext cx="490909" cy="401653"/>
          </a:xfrm>
          <a:prstGeom prst="rect">
            <a:avLst/>
          </a:prstGeom>
        </p:spPr>
      </p:pic>
      <p:sp>
        <p:nvSpPr>
          <p:cNvPr id="17" name="文本框 16"/>
          <p:cNvSpPr txBox="1"/>
          <p:nvPr/>
        </p:nvSpPr>
        <p:spPr bwMode="gray">
          <a:xfrm>
            <a:off x="444900" y="1932487"/>
            <a:ext cx="1585402" cy="523220"/>
          </a:xfrm>
          <a:prstGeom prst="rect">
            <a:avLst/>
          </a:prstGeom>
          <a:noFill/>
        </p:spPr>
        <p:txBody>
          <a:bodyPr wrap="square" rtlCol="0">
            <a:spAutoFit/>
          </a:bodyPr>
          <a:lstStyle/>
          <a:p>
            <a:pPr algn="ctr" fontAlgn="ctr">
              <a:spcBef>
                <a:spcPts val="0"/>
              </a:spcBef>
              <a:spcAft>
                <a:spcPts val="0"/>
              </a:spcAft>
            </a:pPr>
            <a:r>
              <a:rPr lang="en-US" sz="1400" dirty="0" smtClean="0">
                <a:latin typeface="Huawei Sans" panose="020C0503030203020204" pitchFamily="34" charset="0"/>
              </a:rPr>
              <a:t>Aggregation switch 1 </a:t>
            </a:r>
            <a:endParaRPr lang="en-US" altLang="zh-CN" sz="1400" dirty="0">
              <a:latin typeface="Huawei Sans" panose="020C0503030203020204" pitchFamily="34" charset="0"/>
            </a:endParaRPr>
          </a:p>
        </p:txBody>
      </p:sp>
      <p:sp>
        <p:nvSpPr>
          <p:cNvPr id="18" name="文本框 17"/>
          <p:cNvSpPr txBox="1"/>
          <p:nvPr/>
        </p:nvSpPr>
        <p:spPr bwMode="gray">
          <a:xfrm>
            <a:off x="4186402" y="1932487"/>
            <a:ext cx="1540406"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 2</a:t>
            </a:r>
            <a:endParaRPr lang="en-US" altLang="zh-CN" sz="1400" dirty="0">
              <a:latin typeface="Huawei Sans" panose="020C0503030203020204" pitchFamily="34" charset="0"/>
            </a:endParaRPr>
          </a:p>
        </p:txBody>
      </p:sp>
      <p:sp>
        <p:nvSpPr>
          <p:cNvPr id="19" name="文本框 18"/>
          <p:cNvSpPr txBox="1"/>
          <p:nvPr/>
        </p:nvSpPr>
        <p:spPr bwMode="gray">
          <a:xfrm>
            <a:off x="3351803" y="4223369"/>
            <a:ext cx="1282723" cy="307777"/>
          </a:xfrm>
          <a:prstGeom prst="rect">
            <a:avLst/>
          </a:prstGeom>
          <a:noFill/>
        </p:spPr>
        <p:txBody>
          <a:bodyPr wrap="none" rtlCol="0">
            <a:spAutoFit/>
          </a:bodyPr>
          <a:lstStyle/>
          <a:p>
            <a:pPr fontAlgn="ctr">
              <a:spcBef>
                <a:spcPts val="0"/>
              </a:spcBef>
              <a:spcAft>
                <a:spcPts val="0"/>
              </a:spcAft>
            </a:pPr>
            <a:r>
              <a:rPr lang="en-US" sz="1400" dirty="0" smtClean="0">
                <a:latin typeface="Huawei Sans" panose="020C0503030203020204" pitchFamily="34" charset="0"/>
              </a:rPr>
              <a:t>Access switch</a:t>
            </a:r>
            <a:endParaRPr lang="en-US" altLang="zh-CN" sz="1400" dirty="0">
              <a:latin typeface="Huawei Sans" panose="020C0503030203020204" pitchFamily="34" charset="0"/>
            </a:endParaRPr>
          </a:p>
        </p:txBody>
      </p:sp>
      <p:grpSp>
        <p:nvGrpSpPr>
          <p:cNvPr id="20" name="组合 19"/>
          <p:cNvGrpSpPr/>
          <p:nvPr/>
        </p:nvGrpSpPr>
        <p:grpSpPr bwMode="gray">
          <a:xfrm>
            <a:off x="7727808" y="3817407"/>
            <a:ext cx="1800201" cy="1040381"/>
            <a:chOff x="7948874" y="2891801"/>
            <a:chExt cx="1800201" cy="1756614"/>
          </a:xfrm>
        </p:grpSpPr>
        <p:cxnSp>
          <p:nvCxnSpPr>
            <p:cNvPr id="21" name="直接连接符 20"/>
            <p:cNvCxnSpPr/>
            <p:nvPr/>
          </p:nvCxnSpPr>
          <p:spPr bwMode="gray">
            <a:xfrm>
              <a:off x="7948874"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8843646"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3" name="图片 87" descr="汇聚交换机.png"/>
          <p:cNvPicPr>
            <a:picLocks noChangeAspect="1"/>
          </p:cNvPicPr>
          <p:nvPr/>
        </p:nvPicPr>
        <p:blipFill>
          <a:blip r:embed="rId3" cstate="print"/>
          <a:stretch>
            <a:fillRect/>
          </a:stretch>
        </p:blipFill>
        <p:spPr bwMode="gray">
          <a:xfrm>
            <a:off x="7394261" y="3577780"/>
            <a:ext cx="490909" cy="401653"/>
          </a:xfrm>
          <a:prstGeom prst="rect">
            <a:avLst/>
          </a:prstGeom>
        </p:spPr>
      </p:pic>
      <p:pic>
        <p:nvPicPr>
          <p:cNvPr id="24" name="图片 87" descr="汇聚交换机.png"/>
          <p:cNvPicPr>
            <a:picLocks noChangeAspect="1"/>
          </p:cNvPicPr>
          <p:nvPr/>
        </p:nvPicPr>
        <p:blipFill>
          <a:blip r:embed="rId3" cstate="print"/>
          <a:stretch>
            <a:fillRect/>
          </a:stretch>
        </p:blipFill>
        <p:spPr bwMode="gray">
          <a:xfrm>
            <a:off x="9359047" y="3577780"/>
            <a:ext cx="490909" cy="401653"/>
          </a:xfrm>
          <a:prstGeom prst="rect">
            <a:avLst/>
          </a:prstGeom>
        </p:spPr>
      </p:pic>
      <p:pic>
        <p:nvPicPr>
          <p:cNvPr id="25" name="图片 76" descr="接入交换机.png"/>
          <p:cNvPicPr>
            <a:picLocks noChangeAspect="1"/>
          </p:cNvPicPr>
          <p:nvPr/>
        </p:nvPicPr>
        <p:blipFill>
          <a:blip r:embed="rId4" cstate="print"/>
          <a:stretch>
            <a:fillRect/>
          </a:stretch>
        </p:blipFill>
        <p:spPr bwMode="gray">
          <a:xfrm>
            <a:off x="8387392" y="4614960"/>
            <a:ext cx="490909" cy="401653"/>
          </a:xfrm>
          <a:prstGeom prst="rect">
            <a:avLst/>
          </a:prstGeom>
        </p:spPr>
      </p:pic>
      <p:sp>
        <p:nvSpPr>
          <p:cNvPr id="26" name="文本框 25"/>
          <p:cNvSpPr txBox="1"/>
          <p:nvPr/>
        </p:nvSpPr>
        <p:spPr bwMode="gray">
          <a:xfrm>
            <a:off x="6084685" y="3511118"/>
            <a:ext cx="1359456" cy="523220"/>
          </a:xfrm>
          <a:prstGeom prst="rect">
            <a:avLst/>
          </a:prstGeom>
          <a:noFill/>
        </p:spPr>
        <p:txBody>
          <a:bodyPr wrap="square" rtlCol="0">
            <a:spAutoFit/>
          </a:bodyPr>
          <a:lstStyle/>
          <a:p>
            <a:pPr algn="ctr" fontAlgn="ctr">
              <a:spcBef>
                <a:spcPts val="0"/>
              </a:spcBef>
              <a:spcAft>
                <a:spcPts val="0"/>
              </a:spcAft>
            </a:pPr>
            <a:r>
              <a:rPr lang="en-US" sz="1400" dirty="0" smtClean="0">
                <a:latin typeface="Huawei Sans" panose="020C0503030203020204" pitchFamily="34" charset="0"/>
              </a:rPr>
              <a:t>Aggregation switch 1 </a:t>
            </a:r>
            <a:endParaRPr lang="en-US" altLang="zh-CN" sz="1400" dirty="0">
              <a:latin typeface="Huawei Sans" panose="020C0503030203020204" pitchFamily="34" charset="0"/>
            </a:endParaRPr>
          </a:p>
        </p:txBody>
      </p:sp>
      <p:sp>
        <p:nvSpPr>
          <p:cNvPr id="27" name="文本框 26"/>
          <p:cNvSpPr txBox="1"/>
          <p:nvPr/>
        </p:nvSpPr>
        <p:spPr bwMode="gray">
          <a:xfrm>
            <a:off x="9779019" y="3511118"/>
            <a:ext cx="132087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 2</a:t>
            </a:r>
            <a:endParaRPr lang="en-US" altLang="zh-CN" sz="1400" dirty="0">
              <a:latin typeface="Huawei Sans" panose="020C0503030203020204" pitchFamily="34" charset="0"/>
            </a:endParaRPr>
          </a:p>
        </p:txBody>
      </p:sp>
      <p:sp>
        <p:nvSpPr>
          <p:cNvPr id="28" name="文本框 27"/>
          <p:cNvSpPr txBox="1"/>
          <p:nvPr/>
        </p:nvSpPr>
        <p:spPr bwMode="gray">
          <a:xfrm>
            <a:off x="9075294" y="4659398"/>
            <a:ext cx="1282723" cy="307777"/>
          </a:xfrm>
          <a:prstGeom prst="rect">
            <a:avLst/>
          </a:prstGeom>
          <a:noFill/>
        </p:spPr>
        <p:txBody>
          <a:bodyPr wrap="none" rtlCol="0">
            <a:spAutoFit/>
          </a:bodyPr>
          <a:lstStyle/>
          <a:p>
            <a:pPr fontAlgn="ctr">
              <a:spcBef>
                <a:spcPts val="0"/>
              </a:spcBef>
              <a:spcAft>
                <a:spcPts val="0"/>
              </a:spcAft>
            </a:pPr>
            <a:r>
              <a:rPr lang="en-US" sz="1400" dirty="0" smtClean="0">
                <a:latin typeface="Huawei Sans" panose="020C0503030203020204" pitchFamily="34" charset="0"/>
              </a:rPr>
              <a:t>Access switch</a:t>
            </a:r>
            <a:endParaRPr lang="en-US" altLang="zh-CN" sz="1400" dirty="0">
              <a:latin typeface="Huawei Sans" panose="020C0503030203020204" pitchFamily="34" charset="0"/>
            </a:endParaRPr>
          </a:p>
        </p:txBody>
      </p:sp>
      <p:pic>
        <p:nvPicPr>
          <p:cNvPr id="29" name="图片 100" descr="汇聚交换机.png"/>
          <p:cNvPicPr>
            <a:picLocks noChangeAspect="1"/>
          </p:cNvPicPr>
          <p:nvPr/>
        </p:nvPicPr>
        <p:blipFill>
          <a:blip r:embed="rId5" cstate="print"/>
          <a:stretch>
            <a:fillRect/>
          </a:stretch>
        </p:blipFill>
        <p:spPr bwMode="gray">
          <a:xfrm>
            <a:off x="2897942" y="2620055"/>
            <a:ext cx="405710" cy="331945"/>
          </a:xfrm>
          <a:prstGeom prst="rect">
            <a:avLst/>
          </a:prstGeom>
        </p:spPr>
      </p:pic>
      <p:sp>
        <p:nvSpPr>
          <p:cNvPr id="30" name="任意多边形 2"/>
          <p:cNvSpPr/>
          <p:nvPr/>
        </p:nvSpPr>
        <p:spPr bwMode="gray">
          <a:xfrm>
            <a:off x="1624801" y="2852581"/>
            <a:ext cx="2984877" cy="952877"/>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85900"/>
              <a:gd name="connsiteY0" fmla="*/ 0 h 25400"/>
              <a:gd name="connsiteX1" fmla="*/ 1485900 w 1485900"/>
              <a:gd name="connsiteY1" fmla="*/ 25400 h 25400"/>
              <a:gd name="connsiteX0" fmla="*/ 0 w 1502950"/>
              <a:gd name="connsiteY0" fmla="*/ 0 h 15752"/>
              <a:gd name="connsiteX1" fmla="*/ 1502950 w 1502950"/>
              <a:gd name="connsiteY1" fmla="*/ 15752 h 15752"/>
              <a:gd name="connsiteX0" fmla="*/ 0 w 1524262"/>
              <a:gd name="connsiteY0" fmla="*/ 3543 h 3543"/>
              <a:gd name="connsiteX1" fmla="*/ 1524262 w 1524262"/>
              <a:gd name="connsiteY1" fmla="*/ 0 h 3543"/>
              <a:gd name="connsiteX0" fmla="*/ 0 w 10000"/>
              <a:gd name="connsiteY0" fmla="*/ 10000 h 704562"/>
              <a:gd name="connsiteX1" fmla="*/ 10000 w 10000"/>
              <a:gd name="connsiteY1" fmla="*/ 0 h 704562"/>
              <a:gd name="connsiteX0" fmla="*/ 0 w 10000"/>
              <a:gd name="connsiteY0" fmla="*/ 10000 h 704562"/>
              <a:gd name="connsiteX1" fmla="*/ 10000 w 10000"/>
              <a:gd name="connsiteY1" fmla="*/ 0 h 704562"/>
              <a:gd name="connsiteX0" fmla="*/ 0 w 10000"/>
              <a:gd name="connsiteY0" fmla="*/ 10000 h 953836"/>
              <a:gd name="connsiteX1" fmla="*/ 10000 w 10000"/>
              <a:gd name="connsiteY1" fmla="*/ 0 h 953836"/>
              <a:gd name="connsiteX0" fmla="*/ 0 w 10000"/>
              <a:gd name="connsiteY0" fmla="*/ 10000 h 959694"/>
              <a:gd name="connsiteX1" fmla="*/ 10000 w 10000"/>
              <a:gd name="connsiteY1" fmla="*/ 0 h 959694"/>
              <a:gd name="connsiteX0" fmla="*/ 0 w 10000"/>
              <a:gd name="connsiteY0" fmla="*/ 10000 h 962636"/>
              <a:gd name="connsiteX1" fmla="*/ 10000 w 10000"/>
              <a:gd name="connsiteY1" fmla="*/ 0 h 962636"/>
              <a:gd name="connsiteX0" fmla="*/ 0 w 10000"/>
              <a:gd name="connsiteY0" fmla="*/ 10000 h 851292"/>
              <a:gd name="connsiteX1" fmla="*/ 10000 w 10000"/>
              <a:gd name="connsiteY1" fmla="*/ 0 h 851292"/>
              <a:gd name="connsiteX0" fmla="*/ 0 w 10000"/>
              <a:gd name="connsiteY0" fmla="*/ 19077 h 856390"/>
              <a:gd name="connsiteX1" fmla="*/ 10000 w 10000"/>
              <a:gd name="connsiteY1" fmla="*/ 0 h 856390"/>
              <a:gd name="connsiteX0" fmla="*/ 0 w 10000"/>
              <a:gd name="connsiteY0" fmla="*/ 19077 h 949527"/>
              <a:gd name="connsiteX1" fmla="*/ 10000 w 10000"/>
              <a:gd name="connsiteY1" fmla="*/ 0 h 949527"/>
              <a:gd name="connsiteX0" fmla="*/ 0 w 10000"/>
              <a:gd name="connsiteY0" fmla="*/ 19077 h 949527"/>
              <a:gd name="connsiteX1" fmla="*/ 10000 w 10000"/>
              <a:gd name="connsiteY1" fmla="*/ 0 h 949527"/>
              <a:gd name="connsiteX0" fmla="*/ 0 w 10000"/>
              <a:gd name="connsiteY0" fmla="*/ 19077 h 963509"/>
              <a:gd name="connsiteX1" fmla="*/ 10000 w 10000"/>
              <a:gd name="connsiteY1" fmla="*/ 0 h 963509"/>
              <a:gd name="connsiteX0" fmla="*/ 0 w 9944"/>
              <a:gd name="connsiteY0" fmla="*/ 28154 h 968271"/>
              <a:gd name="connsiteX1" fmla="*/ 9944 w 9944"/>
              <a:gd name="connsiteY1" fmla="*/ 0 h 968271"/>
              <a:gd name="connsiteX0" fmla="*/ 0 w 10000"/>
              <a:gd name="connsiteY0" fmla="*/ 291 h 10515"/>
              <a:gd name="connsiteX1" fmla="*/ 10000 w 10000"/>
              <a:gd name="connsiteY1" fmla="*/ 0 h 10515"/>
              <a:gd name="connsiteX0" fmla="*/ 0 w 10000"/>
              <a:gd name="connsiteY0" fmla="*/ 291 h 10550"/>
              <a:gd name="connsiteX1" fmla="*/ 10000 w 10000"/>
              <a:gd name="connsiteY1" fmla="*/ 0 h 10550"/>
            </a:gdLst>
            <a:ahLst/>
            <a:cxnLst>
              <a:cxn ang="0">
                <a:pos x="connsiteX0" y="connsiteY0"/>
              </a:cxn>
              <a:cxn ang="0">
                <a:pos x="connsiteX1" y="connsiteY1"/>
              </a:cxn>
            </a:cxnLst>
            <a:rect l="l" t="t" r="r" b="b"/>
            <a:pathLst>
              <a:path w="10000" h="10550">
                <a:moveTo>
                  <a:pt x="0" y="291"/>
                </a:moveTo>
                <a:cubicBezTo>
                  <a:pt x="4448" y="14036"/>
                  <a:pt x="5383" y="14002"/>
                  <a:pt x="10000" y="0"/>
                </a:cubicBezTo>
              </a:path>
            </a:pathLst>
          </a:custGeom>
          <a:ln w="19050">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solidFill>
                <a:srgbClr val="C00000"/>
              </a:solidFill>
              <a:latin typeface="Huawei Sans" panose="020C0503030203020204" pitchFamily="34" charset="0"/>
            </a:endParaRPr>
          </a:p>
        </p:txBody>
      </p:sp>
      <p:sp>
        <p:nvSpPr>
          <p:cNvPr id="31" name="Rectangle 21"/>
          <p:cNvSpPr>
            <a:spLocks noChangeArrowheads="1"/>
          </p:cNvSpPr>
          <p:nvPr/>
        </p:nvSpPr>
        <p:spPr bwMode="gray">
          <a:xfrm>
            <a:off x="2762249" y="3628374"/>
            <a:ext cx="610277" cy="3035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36000" rIns="72000" bIns="36000">
            <a:spAutoFit/>
          </a:bodyPr>
          <a:lstStyle/>
          <a:p>
            <a:pPr algn="ctr" fontAlgn="ctr"/>
            <a:r>
              <a:rPr lang="en-US" sz="1500" dirty="0" smtClean="0">
                <a:solidFill>
                  <a:srgbClr val="C7000B"/>
                </a:solidFill>
                <a:latin typeface="Huawei Sans" panose="020C0503030203020204" pitchFamily="34" charset="0"/>
              </a:rPr>
              <a:t>VRRP</a:t>
            </a:r>
            <a:endParaRPr lang="en-US" altLang="zh-CN" sz="1500" dirty="0">
              <a:solidFill>
                <a:srgbClr val="C7000B"/>
              </a:solidFill>
              <a:latin typeface="Huawei Sans" panose="020C0503030203020204" pitchFamily="34" charset="0"/>
              <a:ea typeface="微软雅黑" pitchFamily="34" charset="-122"/>
            </a:endParaRPr>
          </a:p>
        </p:txBody>
      </p:sp>
      <p:sp>
        <p:nvSpPr>
          <p:cNvPr id="32" name="Rectangle 21"/>
          <p:cNvSpPr>
            <a:spLocks noChangeArrowheads="1"/>
          </p:cNvSpPr>
          <p:nvPr/>
        </p:nvSpPr>
        <p:spPr bwMode="gray">
          <a:xfrm>
            <a:off x="2407326" y="3001938"/>
            <a:ext cx="13195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solidFill>
                  <a:srgbClr val="C7000B"/>
                </a:solidFill>
                <a:latin typeface="Huawei Sans" panose="020C0503030203020204" pitchFamily="34" charset="0"/>
              </a:rPr>
              <a:t>Virtual router</a:t>
            </a:r>
            <a:endParaRPr lang="en-US" altLang="zh-CN" sz="1400" dirty="0" smtClean="0">
              <a:solidFill>
                <a:srgbClr val="C7000B"/>
              </a:solidFill>
              <a:latin typeface="Huawei Sans" panose="020C0503030203020204" pitchFamily="34" charset="0"/>
              <a:ea typeface="微软雅黑" pitchFamily="34" charset="-122"/>
            </a:endParaRPr>
          </a:p>
          <a:p>
            <a:pPr algn="ctr" fontAlgn="ctr"/>
            <a:r>
              <a:rPr lang="en-US" sz="1400" dirty="0" smtClean="0">
                <a:solidFill>
                  <a:srgbClr val="C7000B"/>
                </a:solidFill>
                <a:latin typeface="Huawei Sans" panose="020C0503030203020204" pitchFamily="34" charset="0"/>
              </a:rPr>
              <a:t>192.168.1.254</a:t>
            </a:r>
            <a:endParaRPr lang="en-US" altLang="zh-CN" sz="1400" dirty="0">
              <a:solidFill>
                <a:srgbClr val="C7000B"/>
              </a:solidFill>
              <a:latin typeface="Huawei Sans" panose="020C0503030203020204" pitchFamily="34" charset="0"/>
              <a:ea typeface="微软雅黑" pitchFamily="34" charset="-122"/>
            </a:endParaRPr>
          </a:p>
        </p:txBody>
      </p:sp>
      <p:pic>
        <p:nvPicPr>
          <p:cNvPr id="33" name="图片 11" descr="开放网络-蓝.png"/>
          <p:cNvPicPr>
            <a:picLocks noChangeAspect="1"/>
          </p:cNvPicPr>
          <p:nvPr/>
        </p:nvPicPr>
        <p:blipFill>
          <a:blip r:embed="rId6" cstate="print"/>
          <a:stretch>
            <a:fillRect/>
          </a:stretch>
        </p:blipFill>
        <p:spPr bwMode="gray">
          <a:xfrm>
            <a:off x="2869091" y="5218653"/>
            <a:ext cx="445956" cy="343290"/>
          </a:xfrm>
          <a:prstGeom prst="rect">
            <a:avLst/>
          </a:prstGeom>
        </p:spPr>
      </p:pic>
      <p:sp>
        <p:nvSpPr>
          <p:cNvPr id="34" name="文本框 33"/>
          <p:cNvSpPr txBox="1"/>
          <p:nvPr/>
        </p:nvSpPr>
        <p:spPr bwMode="gray">
          <a:xfrm>
            <a:off x="3337054" y="4967175"/>
            <a:ext cx="2193500" cy="954107"/>
          </a:xfrm>
          <a:prstGeom prst="rect">
            <a:avLst/>
          </a:prstGeom>
          <a:noFill/>
        </p:spPr>
        <p:txBody>
          <a:bodyPr wrap="square" rtlCol="0">
            <a:spAutoFit/>
          </a:bodyPr>
          <a:lstStyle/>
          <a:p>
            <a:pPr fontAlgn="ctr">
              <a:spcBef>
                <a:spcPts val="0"/>
              </a:spcBef>
              <a:spcAft>
                <a:spcPts val="0"/>
              </a:spcAft>
            </a:pPr>
            <a:r>
              <a:rPr lang="en-US" sz="1400" dirty="0" smtClean="0">
                <a:latin typeface="Huawei Sans" panose="020C0503030203020204" pitchFamily="34" charset="0"/>
              </a:rPr>
              <a:t>IP address: 192.168.1.1/24</a:t>
            </a:r>
          </a:p>
          <a:p>
            <a:pPr fontAlgn="ctr">
              <a:spcBef>
                <a:spcPts val="0"/>
              </a:spcBef>
              <a:spcAft>
                <a:spcPts val="0"/>
              </a:spcAft>
            </a:pPr>
            <a:r>
              <a:rPr lang="en-US" sz="1400" dirty="0" smtClean="0">
                <a:latin typeface="Huawei Sans" panose="020C0503030203020204" pitchFamily="34" charset="0"/>
              </a:rPr>
              <a:t>Default gateway: 192.168.1.254</a:t>
            </a:r>
            <a:endParaRPr lang="en-US" altLang="zh-CN" sz="1400" dirty="0">
              <a:latin typeface="Huawei Sans" panose="020C0503030203020204" pitchFamily="34" charset="0"/>
            </a:endParaRPr>
          </a:p>
        </p:txBody>
      </p:sp>
      <p:sp>
        <p:nvSpPr>
          <p:cNvPr id="35" name="文本框 34"/>
          <p:cNvSpPr txBox="1"/>
          <p:nvPr/>
        </p:nvSpPr>
        <p:spPr bwMode="gray">
          <a:xfrm>
            <a:off x="683677" y="4659357"/>
            <a:ext cx="1882247" cy="1169551"/>
          </a:xfrm>
          <a:prstGeom prst="rect">
            <a:avLst/>
          </a:prstGeom>
          <a:noFill/>
        </p:spPr>
        <p:txBody>
          <a:bodyPr wrap="none" rtlCol="0">
            <a:spAutoFit/>
          </a:bodyPr>
          <a:lstStyle/>
          <a:p>
            <a:pPr marL="266700" indent="-266700" fontAlgn="ctr">
              <a:lnSpc>
                <a:spcPts val="2400"/>
              </a:lnSpc>
              <a:spcBef>
                <a:spcPts val="0"/>
              </a:spcBef>
              <a:spcAft>
                <a:spcPts val="600"/>
              </a:spcAft>
              <a:buFont typeface="Arial" panose="020B0604020202020204" pitchFamily="34" charset="0"/>
              <a:buChar char="•"/>
            </a:pPr>
            <a:r>
              <a:rPr lang="en-US" sz="1600" dirty="0" smtClean="0">
                <a:latin typeface="Huawei Sans" panose="020C0503030203020204" pitchFamily="34" charset="0"/>
              </a:rPr>
              <a:t>Redundancy</a:t>
            </a:r>
          </a:p>
          <a:p>
            <a:pPr marL="266700" indent="-266700" fontAlgn="ctr">
              <a:lnSpc>
                <a:spcPts val="2400"/>
              </a:lnSpc>
              <a:spcBef>
                <a:spcPts val="0"/>
              </a:spcBef>
              <a:spcAft>
                <a:spcPts val="600"/>
              </a:spcAft>
              <a:buFont typeface="Arial" panose="020B0604020202020204" pitchFamily="34" charset="0"/>
              <a:buChar char="•"/>
            </a:pPr>
            <a:r>
              <a:rPr lang="en-US" sz="1600" dirty="0" smtClean="0">
                <a:latin typeface="Huawei Sans" panose="020C0503030203020204" pitchFamily="34" charset="0"/>
              </a:rPr>
              <a:t>Load balancing</a:t>
            </a:r>
          </a:p>
          <a:p>
            <a:pPr marL="266700" indent="-266700" fontAlgn="ctr">
              <a:lnSpc>
                <a:spcPts val="2400"/>
              </a:lnSpc>
              <a:spcBef>
                <a:spcPts val="0"/>
              </a:spcBef>
              <a:spcAft>
                <a:spcPts val="600"/>
              </a:spcAft>
              <a:buFont typeface="Arial" panose="020B0604020202020204" pitchFamily="34" charset="0"/>
              <a:buChar char="•"/>
            </a:pPr>
            <a:r>
              <a:rPr lang="en-US" sz="1600" dirty="0" smtClean="0">
                <a:latin typeface="Huawei Sans" panose="020C0503030203020204" pitchFamily="34" charset="0"/>
              </a:rPr>
              <a:t>Association</a:t>
            </a:r>
            <a:endParaRPr lang="en-US" altLang="zh-CN" sz="1600" dirty="0">
              <a:latin typeface="Huawei Sans" panose="020C0503030203020204" pitchFamily="34" charset="0"/>
            </a:endParaRPr>
          </a:p>
        </p:txBody>
      </p:sp>
      <p:sp>
        <p:nvSpPr>
          <p:cNvPr id="36" name="椭圆 35"/>
          <p:cNvSpPr/>
          <p:nvPr/>
        </p:nvSpPr>
        <p:spPr bwMode="gray">
          <a:xfrm>
            <a:off x="8571177" y="3695053"/>
            <a:ext cx="98315" cy="196631"/>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7" name="文本框 36"/>
          <p:cNvSpPr txBox="1"/>
          <p:nvPr/>
        </p:nvSpPr>
        <p:spPr bwMode="invGray">
          <a:xfrm>
            <a:off x="6508441" y="5372107"/>
            <a:ext cx="1476686" cy="276999"/>
          </a:xfrm>
          <a:prstGeom prst="rect">
            <a:avLst/>
          </a:prstGeom>
          <a:noFill/>
        </p:spPr>
        <p:txBody>
          <a:bodyPr wrap="none" rtlCol="0">
            <a:spAutoFit/>
          </a:bodyPr>
          <a:lstStyle/>
          <a:p>
            <a:pPr fontAlgn="ctr">
              <a:spcBef>
                <a:spcPts val="0"/>
              </a:spcBef>
              <a:spcAft>
                <a:spcPts val="0"/>
              </a:spcAft>
            </a:pPr>
            <a:r>
              <a:rPr lang="en-US" sz="1200" dirty="0" smtClean="0">
                <a:solidFill>
                  <a:srgbClr val="30B5C5"/>
                </a:solidFill>
                <a:latin typeface="Huawei Sans" panose="020C0503030203020204" pitchFamily="34" charset="0"/>
              </a:rPr>
              <a:t>VLANs 11, 12,...,20</a:t>
            </a:r>
            <a:endParaRPr lang="en-US" altLang="zh-CN" sz="1200" dirty="0">
              <a:solidFill>
                <a:srgbClr val="30B5C5"/>
              </a:solidFill>
              <a:latin typeface="Huawei Sans" panose="020C0503030203020204" pitchFamily="34" charset="0"/>
            </a:endParaRPr>
          </a:p>
        </p:txBody>
      </p:sp>
      <p:sp>
        <p:nvSpPr>
          <p:cNvPr id="38" name="Rectangle 91"/>
          <p:cNvSpPr/>
          <p:nvPr/>
        </p:nvSpPr>
        <p:spPr bwMode="gray">
          <a:xfrm>
            <a:off x="5907539" y="1855905"/>
            <a:ext cx="2274435" cy="534185"/>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VLANIF11-20  VRRP Master</a:t>
            </a:r>
          </a:p>
          <a:p>
            <a:pPr algn="ctr" fontAlgn="ctr">
              <a:lnSpc>
                <a:spcPts val="1800"/>
              </a:lnSpc>
            </a:pPr>
            <a:r>
              <a:rPr lang="en-US" sz="1200" dirty="0" smtClean="0">
                <a:latin typeface="Huawei Sans" panose="020C0503030203020204" pitchFamily="34" charset="0"/>
              </a:rPr>
              <a:t>VLANIF21-30  VRRP Backup</a:t>
            </a:r>
            <a:endParaRPr lang="en-US" sz="1200" dirty="0">
              <a:latin typeface="Huawei Sans" panose="020C0503030203020204" pitchFamily="34" charset="0"/>
            </a:endParaRPr>
          </a:p>
        </p:txBody>
      </p:sp>
      <p:sp>
        <p:nvSpPr>
          <p:cNvPr id="39" name="Rectangle 91"/>
          <p:cNvSpPr/>
          <p:nvPr/>
        </p:nvSpPr>
        <p:spPr bwMode="gray">
          <a:xfrm>
            <a:off x="5907539" y="2684430"/>
            <a:ext cx="2274435"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Primary root bridge</a:t>
            </a:r>
          </a:p>
          <a:p>
            <a:pPr algn="ctr" fontAlgn="ctr">
              <a:lnSpc>
                <a:spcPts val="1800"/>
              </a:lnSpc>
            </a:pPr>
            <a:r>
              <a:rPr lang="en-US" sz="1200" dirty="0" smtClean="0">
                <a:latin typeface="Huawei Sans" panose="020C0503030203020204" pitchFamily="34" charset="0"/>
              </a:rPr>
              <a:t>MSTI 20 Secondary root bridge</a:t>
            </a:r>
          </a:p>
          <a:p>
            <a:pPr algn="ctr" fontAlgn="ctr">
              <a:lnSpc>
                <a:spcPts val="1800"/>
              </a:lnSpc>
            </a:pPr>
            <a:endParaRPr lang="en-US" altLang="zh-CN" sz="1200" dirty="0">
              <a:latin typeface="Huawei Sans" panose="020C0503030203020204" pitchFamily="34" charset="0"/>
            </a:endParaRPr>
          </a:p>
        </p:txBody>
      </p:sp>
      <p:sp>
        <p:nvSpPr>
          <p:cNvPr id="40" name="圆角矩形 39"/>
          <p:cNvSpPr/>
          <p:nvPr/>
        </p:nvSpPr>
        <p:spPr bwMode="gray">
          <a:xfrm>
            <a:off x="5907539" y="2464912"/>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MSTP</a:t>
            </a:r>
            <a:endParaRPr lang="en-US" sz="1200" b="1" dirty="0">
              <a:solidFill>
                <a:schemeClr val="tx1">
                  <a:lumMod val="75000"/>
                  <a:lumOff val="25000"/>
                </a:schemeClr>
              </a:solidFill>
              <a:latin typeface="Huawei Sans" panose="020C0503030203020204" pitchFamily="34" charset="0"/>
            </a:endParaRPr>
          </a:p>
        </p:txBody>
      </p:sp>
      <p:sp>
        <p:nvSpPr>
          <p:cNvPr id="41" name="Rectangle 91"/>
          <p:cNvSpPr/>
          <p:nvPr/>
        </p:nvSpPr>
        <p:spPr bwMode="gray">
          <a:xfrm>
            <a:off x="8875640" y="1855905"/>
            <a:ext cx="2275200" cy="534185"/>
          </a:xfrm>
          <a:prstGeom prst="rect">
            <a:avLst/>
          </a:prstGeom>
          <a:solidFill>
            <a:schemeClr val="bg1">
              <a:lumMod val="95000"/>
            </a:schemeClr>
          </a:solidFill>
        </p:spPr>
        <p:txBody>
          <a:bodyPr wrap="none">
            <a:noAutofit/>
          </a:bodyPr>
          <a:lstStyle/>
          <a:p>
            <a:pPr fontAlgn="ctr">
              <a:lnSpc>
                <a:spcPts val="1800"/>
              </a:lnSpc>
            </a:pPr>
            <a:r>
              <a:rPr lang="en-US" sz="1200" dirty="0" smtClean="0">
                <a:latin typeface="Huawei Sans" panose="020C0503030203020204" pitchFamily="34" charset="0"/>
              </a:rPr>
              <a:t>VLANIF11-20 VRRP Backup</a:t>
            </a:r>
          </a:p>
          <a:p>
            <a:pPr fontAlgn="ctr">
              <a:lnSpc>
                <a:spcPts val="1800"/>
              </a:lnSpc>
            </a:pPr>
            <a:r>
              <a:rPr lang="en-US" sz="1200" dirty="0" smtClean="0">
                <a:latin typeface="Huawei Sans" panose="020C0503030203020204" pitchFamily="34" charset="0"/>
              </a:rPr>
              <a:t>VLANIF21-30 VRRP Master</a:t>
            </a:r>
            <a:endParaRPr lang="en-US" sz="1200" dirty="0">
              <a:latin typeface="Huawei Sans" panose="020C0503030203020204" pitchFamily="34" charset="0"/>
            </a:endParaRPr>
          </a:p>
        </p:txBody>
      </p:sp>
      <p:sp>
        <p:nvSpPr>
          <p:cNvPr id="42" name="Rectangle 91"/>
          <p:cNvSpPr/>
          <p:nvPr/>
        </p:nvSpPr>
        <p:spPr bwMode="gray">
          <a:xfrm>
            <a:off x="8875640" y="2684430"/>
            <a:ext cx="2275200"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Secondary root bridge</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MSTI 20 Primary root bridge</a:t>
            </a:r>
            <a:endParaRPr lang="en-US" sz="1200" dirty="0">
              <a:latin typeface="Huawei Sans" panose="020C0503030203020204" pitchFamily="34" charset="0"/>
            </a:endParaRPr>
          </a:p>
        </p:txBody>
      </p:sp>
      <p:sp>
        <p:nvSpPr>
          <p:cNvPr id="43" name="圆角矩形 42"/>
          <p:cNvSpPr/>
          <p:nvPr/>
        </p:nvSpPr>
        <p:spPr bwMode="gray">
          <a:xfrm>
            <a:off x="8875640" y="2464912"/>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MSTP</a:t>
            </a:r>
            <a:endParaRPr lang="en-US" sz="1200" b="1" dirty="0">
              <a:solidFill>
                <a:schemeClr val="tx1">
                  <a:lumMod val="75000"/>
                  <a:lumOff val="25000"/>
                </a:schemeClr>
              </a:solidFill>
              <a:latin typeface="Huawei Sans" panose="020C0503030203020204" pitchFamily="34" charset="0"/>
            </a:endParaRPr>
          </a:p>
        </p:txBody>
      </p:sp>
      <p:sp>
        <p:nvSpPr>
          <p:cNvPr id="44" name="圆角矩形 43"/>
          <p:cNvSpPr/>
          <p:nvPr/>
        </p:nvSpPr>
        <p:spPr bwMode="gray">
          <a:xfrm>
            <a:off x="5907539" y="1621772"/>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VRRP</a:t>
            </a:r>
            <a:endParaRPr lang="en-US" sz="1200" b="1" dirty="0">
              <a:solidFill>
                <a:schemeClr val="tx1">
                  <a:lumMod val="75000"/>
                  <a:lumOff val="25000"/>
                </a:schemeClr>
              </a:solidFill>
              <a:latin typeface="Huawei Sans" panose="020C0503030203020204" pitchFamily="34" charset="0"/>
            </a:endParaRPr>
          </a:p>
        </p:txBody>
      </p:sp>
      <p:sp>
        <p:nvSpPr>
          <p:cNvPr id="45" name="圆角矩形 44"/>
          <p:cNvSpPr/>
          <p:nvPr/>
        </p:nvSpPr>
        <p:spPr bwMode="gray">
          <a:xfrm>
            <a:off x="8875640" y="1621772"/>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VRRP</a:t>
            </a:r>
            <a:endParaRPr lang="en-US" sz="1200" b="1" dirty="0">
              <a:solidFill>
                <a:schemeClr val="tx1">
                  <a:lumMod val="75000"/>
                  <a:lumOff val="25000"/>
                </a:schemeClr>
              </a:solidFill>
              <a:latin typeface="Huawei Sans" panose="020C0503030203020204" pitchFamily="34" charset="0"/>
            </a:endParaRPr>
          </a:p>
        </p:txBody>
      </p:sp>
      <p:pic>
        <p:nvPicPr>
          <p:cNvPr id="46" name="图片 11" descr="开放网络-蓝.png"/>
          <p:cNvPicPr>
            <a:picLocks noChangeAspect="1"/>
          </p:cNvPicPr>
          <p:nvPr/>
        </p:nvPicPr>
        <p:blipFill>
          <a:blip r:embed="rId6" cstate="print"/>
          <a:stretch>
            <a:fillRect/>
          </a:stretch>
        </p:blipFill>
        <p:spPr bwMode="gray">
          <a:xfrm>
            <a:off x="8404930" y="5314678"/>
            <a:ext cx="445956" cy="343290"/>
          </a:xfrm>
          <a:prstGeom prst="rect">
            <a:avLst/>
          </a:prstGeom>
        </p:spPr>
      </p:pic>
      <p:sp>
        <p:nvSpPr>
          <p:cNvPr id="47" name="文本框 46"/>
          <p:cNvSpPr txBox="1"/>
          <p:nvPr/>
        </p:nvSpPr>
        <p:spPr bwMode="gray">
          <a:xfrm>
            <a:off x="8968955" y="5372107"/>
            <a:ext cx="1428596" cy="276999"/>
          </a:xfrm>
          <a:prstGeom prst="rect">
            <a:avLst/>
          </a:prstGeom>
          <a:noFill/>
        </p:spPr>
        <p:txBody>
          <a:bodyPr wrap="none" rtlCol="0">
            <a:spAutoFit/>
          </a:bodyPr>
          <a:lstStyle/>
          <a:p>
            <a:pPr fontAlgn="ctr">
              <a:spcBef>
                <a:spcPts val="0"/>
              </a:spcBef>
              <a:spcAft>
                <a:spcPts val="0"/>
              </a:spcAft>
            </a:pPr>
            <a:r>
              <a:rPr lang="en-US" sz="1200" dirty="0" smtClean="0">
                <a:solidFill>
                  <a:srgbClr val="00B050"/>
                </a:solidFill>
                <a:latin typeface="Huawei Sans" panose="020C0503030203020204" pitchFamily="34" charset="0"/>
              </a:rPr>
              <a:t>VLANs 21,12,...,30</a:t>
            </a:r>
            <a:endParaRPr lang="en-US" altLang="zh-CN" sz="1200" dirty="0">
              <a:solidFill>
                <a:srgbClr val="00B050"/>
              </a:solidFill>
              <a:latin typeface="Huawei Sans" panose="020C0503030203020204" pitchFamily="34" charset="0"/>
            </a:endParaRPr>
          </a:p>
        </p:txBody>
      </p:sp>
      <p:sp>
        <p:nvSpPr>
          <p:cNvPr id="48" name="任意多边形 47"/>
          <p:cNvSpPr/>
          <p:nvPr/>
        </p:nvSpPr>
        <p:spPr bwMode="invGray">
          <a:xfrm>
            <a:off x="7619282" y="3273482"/>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任意多边形 48"/>
          <p:cNvSpPr/>
          <p:nvPr/>
        </p:nvSpPr>
        <p:spPr bwMode="gray">
          <a:xfrm flipH="1">
            <a:off x="8990187" y="3273482"/>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8BC9A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文本框 49"/>
          <p:cNvSpPr txBox="1"/>
          <p:nvPr/>
        </p:nvSpPr>
        <p:spPr bwMode="gray">
          <a:xfrm>
            <a:off x="5745251" y="5663774"/>
            <a:ext cx="5532349" cy="461665"/>
          </a:xfrm>
          <a:prstGeom prst="rect">
            <a:avLst/>
          </a:prstGeom>
          <a:noFill/>
        </p:spPr>
        <p:txBody>
          <a:bodyPr wrap="square" rtlCol="0">
            <a:spAutoFit/>
          </a:bodyPr>
          <a:lstStyle/>
          <a:p>
            <a:pPr fontAlgn="ctr">
              <a:spcBef>
                <a:spcPts val="0"/>
              </a:spcBef>
              <a:spcAft>
                <a:spcPts val="0"/>
              </a:spcAft>
            </a:pPr>
            <a:r>
              <a:rPr lang="en-US" sz="1200" dirty="0" smtClean="0">
                <a:latin typeface="Huawei Sans" panose="020C0503030203020204" pitchFamily="34" charset="0"/>
              </a:rPr>
              <a:t>VRRP and MSTP are used to implement gateway redundancy, load balancing, Layer 2 loop prevention, and reliability.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214752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smtClean="0"/>
              <a:t>Campus Network Architecture and Typical Technology Applications</a:t>
            </a:r>
            <a:endParaRPr lang="en-US" dirty="0"/>
          </a:p>
        </p:txBody>
      </p:sp>
      <p:sp>
        <p:nvSpPr>
          <p:cNvPr id="11" name="文本占位符 10"/>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8033336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Using Link Aggregation, </a:t>
            </a:r>
            <a:r>
              <a:rPr lang="en-US" dirty="0" err="1" smtClean="0"/>
              <a:t>iStack</a:t>
            </a:r>
            <a:r>
              <a:rPr lang="en-US" dirty="0" smtClean="0"/>
              <a:t>, and CSS Technologies to Implement Link- and Device-level Reliability</a:t>
            </a:r>
            <a:endParaRPr lang="en-US" altLang="zh-CN" dirty="0"/>
          </a:p>
        </p:txBody>
      </p:sp>
      <p:sp>
        <p:nvSpPr>
          <p:cNvPr id="72" name="文本占位符 71"/>
          <p:cNvSpPr>
            <a:spLocks noGrp="1"/>
          </p:cNvSpPr>
          <p:nvPr>
            <p:ph type="body" sz="quarter" idx="10"/>
          </p:nvPr>
        </p:nvSpPr>
        <p:spPr bwMode="gray">
          <a:xfrm>
            <a:off x="6074417" y="1623527"/>
            <a:ext cx="5674671" cy="4304028"/>
          </a:xfrm>
        </p:spPr>
        <p:txBody>
          <a:bodyPr/>
          <a:lstStyle/>
          <a:p>
            <a:r>
              <a:rPr lang="en-US" altLang="zh-CN" sz="1400" dirty="0" smtClean="0"/>
              <a:t>Ethernet link aggregation, also called Eth-Trunk, bundles multiple physical links into a logical link to increase link bandwidth, without having to upgrade hardware. </a:t>
            </a:r>
          </a:p>
          <a:p>
            <a:r>
              <a:rPr lang="en-US" altLang="zh-CN" sz="1400" dirty="0" smtClean="0"/>
              <a:t>Intelligent stack (</a:t>
            </a:r>
            <a:r>
              <a:rPr lang="en-US" altLang="zh-CN" sz="1400" dirty="0" err="1" smtClean="0"/>
              <a:t>iStack</a:t>
            </a:r>
            <a:r>
              <a:rPr lang="en-US" altLang="zh-CN" sz="1400" dirty="0" smtClean="0"/>
              <a:t>) enables multiple stacking-capable switches to function as a single logical switch. </a:t>
            </a:r>
            <a:r>
              <a:rPr lang="en-US" altLang="zh-CN" sz="1400" dirty="0" err="1" smtClean="0"/>
              <a:t>iStack</a:t>
            </a:r>
            <a:r>
              <a:rPr lang="en-US" altLang="zh-CN" sz="1400" dirty="0" smtClean="0"/>
              <a:t> is applicable to Huawei fixed switches.</a:t>
            </a:r>
          </a:p>
          <a:p>
            <a:r>
              <a:rPr lang="en-US" altLang="zh-CN" sz="1400" dirty="0" smtClean="0"/>
              <a:t>A cluster switch system (CSS) combines two clustering-capable switches into a single logical switch. A CSS is also called a cluster. CSS is applicable to Huawei modular switches.</a:t>
            </a:r>
          </a:p>
          <a:p>
            <a:r>
              <a:rPr lang="en-US" altLang="zh-CN" sz="1400" dirty="0" smtClean="0"/>
              <a:t>Link aggregation can be used with </a:t>
            </a:r>
            <a:r>
              <a:rPr lang="en-US" altLang="zh-CN" sz="1400" dirty="0" err="1" smtClean="0"/>
              <a:t>iStack</a:t>
            </a:r>
            <a:r>
              <a:rPr lang="en-US" altLang="zh-CN" sz="1400" dirty="0" smtClean="0"/>
              <a:t> or CSS to implement link-level and device-level reliability and increase network bandwidth.</a:t>
            </a:r>
            <a:endParaRPr lang="en-US" altLang="zh-CN" sz="1400" dirty="0"/>
          </a:p>
        </p:txBody>
      </p:sp>
      <p:sp>
        <p:nvSpPr>
          <p:cNvPr id="3" name="圆角矩形 2"/>
          <p:cNvSpPr/>
          <p:nvPr/>
        </p:nvSpPr>
        <p:spPr bwMode="gray">
          <a:xfrm>
            <a:off x="739087"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1097508"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endCxn id="6" idx="0"/>
          </p:cNvCxnSpPr>
          <p:nvPr/>
        </p:nvCxnSpPr>
        <p:spPr bwMode="gray">
          <a:xfrm>
            <a:off x="1007351"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4177" y="5869591"/>
            <a:ext cx="366348" cy="27971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79051" y="5869591"/>
            <a:ext cx="366348" cy="279710"/>
          </a:xfrm>
          <a:prstGeom prst="rect">
            <a:avLst/>
          </a:prstGeom>
        </p:spPr>
      </p:pic>
      <p:cxnSp>
        <p:nvCxnSpPr>
          <p:cNvPr id="8" name="直接连接符 7"/>
          <p:cNvCxnSpPr>
            <a:endCxn id="7" idx="0"/>
          </p:cNvCxnSpPr>
          <p:nvPr/>
        </p:nvCxnSpPr>
        <p:spPr bwMode="gray">
          <a:xfrm>
            <a:off x="2862225"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9" name="TextBox 77"/>
          <p:cNvSpPr txBox="1"/>
          <p:nvPr/>
        </p:nvSpPr>
        <p:spPr bwMode="gray">
          <a:xfrm>
            <a:off x="762810" y="5382047"/>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dirty="0" err="1" smtClean="0">
                <a:solidFill>
                  <a:srgbClr val="000000"/>
                </a:solidFill>
                <a:latin typeface="Huawei Sans" panose="020C0503030203020204" pitchFamily="34" charset="0"/>
              </a:rPr>
              <a:t>iStack</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33250" y="5876681"/>
            <a:ext cx="366348" cy="279710"/>
          </a:xfrm>
          <a:prstGeom prst="rect">
            <a:avLst/>
          </a:prstGeom>
        </p:spPr>
      </p:pic>
      <p:cxnSp>
        <p:nvCxnSpPr>
          <p:cNvPr id="11" name="直接连接符 10"/>
          <p:cNvCxnSpPr>
            <a:endCxn id="10" idx="0"/>
          </p:cNvCxnSpPr>
          <p:nvPr/>
        </p:nvCxnSpPr>
        <p:spPr bwMode="gray">
          <a:xfrm>
            <a:off x="1916424"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1192354" y="5396030"/>
            <a:ext cx="539067"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3" name="圆角矩形 12"/>
          <p:cNvSpPr/>
          <p:nvPr/>
        </p:nvSpPr>
        <p:spPr bwMode="gray">
          <a:xfrm>
            <a:off x="2530303" y="2623120"/>
            <a:ext cx="1595397" cy="483351"/>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68" idx="3"/>
          </p:cNvCxnSpPr>
          <p:nvPr/>
        </p:nvCxnSpPr>
        <p:spPr bwMode="gray">
          <a:xfrm>
            <a:off x="3025825" y="2923166"/>
            <a:ext cx="607764"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5" name="TextBox 77"/>
          <p:cNvSpPr txBox="1"/>
          <p:nvPr/>
        </p:nvSpPr>
        <p:spPr bwMode="gray">
          <a:xfrm>
            <a:off x="2619265" y="2602644"/>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dirty="0" smtClean="0">
                <a:solidFill>
                  <a:srgbClr val="000000"/>
                </a:solidFill>
                <a:latin typeface="Huawei Sans" panose="020C0503030203020204" pitchFamily="34" charset="0"/>
              </a:rPr>
              <a:t>CSS</a:t>
            </a:r>
            <a:endParaRPr lang="en-US" sz="1400" b="1" dirty="0">
              <a:solidFill>
                <a:srgbClr val="000000"/>
              </a:solidFill>
              <a:latin typeface="Huawei Sans" panose="020C0503030203020204" pitchFamily="34" charset="0"/>
            </a:endParaRPr>
          </a:p>
        </p:txBody>
      </p:sp>
      <p:sp>
        <p:nvSpPr>
          <p:cNvPr id="16" name="圆角矩形 15"/>
          <p:cNvSpPr/>
          <p:nvPr/>
        </p:nvSpPr>
        <p:spPr bwMode="gray">
          <a:xfrm>
            <a:off x="2633198" y="3806342"/>
            <a:ext cx="1407273" cy="420785"/>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67" idx="3"/>
            <a:endCxn id="66" idx="1"/>
          </p:cNvCxnSpPr>
          <p:nvPr/>
        </p:nvCxnSpPr>
        <p:spPr bwMode="gray">
          <a:xfrm>
            <a:off x="3146068" y="4044519"/>
            <a:ext cx="337141"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18" name="直接连接符 17"/>
          <p:cNvCxnSpPr/>
          <p:nvPr/>
        </p:nvCxnSpPr>
        <p:spPr bwMode="gray">
          <a:xfrm>
            <a:off x="210142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9" name="圆角矩形 18"/>
          <p:cNvSpPr/>
          <p:nvPr/>
        </p:nvSpPr>
        <p:spPr bwMode="gray">
          <a:xfrm>
            <a:off x="3437658"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3796079"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endCxn id="22" idx="0"/>
          </p:cNvCxnSpPr>
          <p:nvPr/>
        </p:nvCxnSpPr>
        <p:spPr bwMode="gray">
          <a:xfrm>
            <a:off x="3705922"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2748" y="5869591"/>
            <a:ext cx="366348" cy="27971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7622" y="5869591"/>
            <a:ext cx="366348" cy="279710"/>
          </a:xfrm>
          <a:prstGeom prst="rect">
            <a:avLst/>
          </a:prstGeom>
        </p:spPr>
      </p:pic>
      <p:cxnSp>
        <p:nvCxnSpPr>
          <p:cNvPr id="24" name="直接连接符 23"/>
          <p:cNvCxnSpPr>
            <a:endCxn id="23" idx="0"/>
          </p:cNvCxnSpPr>
          <p:nvPr/>
        </p:nvCxnSpPr>
        <p:spPr bwMode="gray">
          <a:xfrm>
            <a:off x="5560796"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35479" y="5876681"/>
            <a:ext cx="366348" cy="279710"/>
          </a:xfrm>
          <a:prstGeom prst="rect">
            <a:avLst/>
          </a:prstGeom>
        </p:spPr>
      </p:pic>
      <p:cxnSp>
        <p:nvCxnSpPr>
          <p:cNvPr id="26" name="直接连接符 25"/>
          <p:cNvCxnSpPr>
            <a:endCxn id="25" idx="0"/>
          </p:cNvCxnSpPr>
          <p:nvPr/>
        </p:nvCxnSpPr>
        <p:spPr bwMode="gray">
          <a:xfrm>
            <a:off x="4618653"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3890925" y="5396030"/>
            <a:ext cx="539066"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28" name="直接连接符 27"/>
          <p:cNvCxnSpPr/>
          <p:nvPr/>
        </p:nvCxnSpPr>
        <p:spPr bwMode="gray">
          <a:xfrm>
            <a:off x="479999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29" name="TextBox 77"/>
          <p:cNvSpPr txBox="1"/>
          <p:nvPr/>
        </p:nvSpPr>
        <p:spPr bwMode="gray">
          <a:xfrm>
            <a:off x="1620901" y="3861602"/>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dirty="0" err="1" smtClean="0">
                <a:solidFill>
                  <a:srgbClr val="000000"/>
                </a:solidFill>
                <a:latin typeface="Huawei Sans" panose="020C0503030203020204" pitchFamily="34" charset="0"/>
              </a:rPr>
              <a:t>iStack</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0" name="直接连接符 29"/>
          <p:cNvCxnSpPr/>
          <p:nvPr/>
        </p:nvCxnSpPr>
        <p:spPr bwMode="gray">
          <a:xfrm flipH="1">
            <a:off x="1007352" y="4199856"/>
            <a:ext cx="1939934"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H="1">
            <a:off x="1916424" y="4199856"/>
            <a:ext cx="1030862"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H="1">
            <a:off x="2862226" y="4199856"/>
            <a:ext cx="85060"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2947286" y="4199856"/>
            <a:ext cx="758636"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2947286" y="4199856"/>
            <a:ext cx="166770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2947286" y="4199856"/>
            <a:ext cx="2613510"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007351" y="4199856"/>
            <a:ext cx="266514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3672494" y="4199856"/>
            <a:ext cx="1888303"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3672493" y="4199856"/>
            <a:ext cx="3342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2862225" y="4199856"/>
            <a:ext cx="810268"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flipH="1">
            <a:off x="1916424" y="4199856"/>
            <a:ext cx="1756069"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3672493" y="4199856"/>
            <a:ext cx="94250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gray">
          <a:xfrm rot="5400000">
            <a:off x="4193070" y="4091870"/>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p:cNvCxnSpPr/>
          <p:nvPr/>
        </p:nvCxnSpPr>
        <p:spPr bwMode="gray">
          <a:xfrm>
            <a:off x="2831019" y="3077511"/>
            <a:ext cx="116267"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flipH="1">
            <a:off x="2947286" y="3077511"/>
            <a:ext cx="878835"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2831019" y="3077511"/>
            <a:ext cx="841474"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3672493" y="3077511"/>
            <a:ext cx="153628"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bwMode="gray">
          <a:xfrm rot="5400000">
            <a:off x="3234572" y="2904999"/>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rot="5400000">
            <a:off x="2177099" y="4066294"/>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2970217" y="1500604"/>
            <a:ext cx="768320" cy="389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63940" y="1851463"/>
            <a:ext cx="380872" cy="312315"/>
          </a:xfrm>
          <a:prstGeom prst="rect">
            <a:avLst/>
          </a:prstGeom>
        </p:spPr>
      </p:pic>
      <p:cxnSp>
        <p:nvCxnSpPr>
          <p:cNvPr id="51" name="直接连接符 50"/>
          <p:cNvCxnSpPr>
            <a:endCxn id="50" idx="2"/>
          </p:cNvCxnSpPr>
          <p:nvPr/>
        </p:nvCxnSpPr>
        <p:spPr bwMode="gray">
          <a:xfrm flipV="1">
            <a:off x="2831019" y="2163778"/>
            <a:ext cx="523357" cy="595520"/>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69" idx="0"/>
            <a:endCxn id="50" idx="2"/>
          </p:cNvCxnSpPr>
          <p:nvPr/>
        </p:nvCxnSpPr>
        <p:spPr bwMode="gray">
          <a:xfrm flipH="1" flipV="1">
            <a:off x="3354376" y="2163778"/>
            <a:ext cx="470765" cy="602663"/>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53" name="TextBox 77"/>
          <p:cNvSpPr txBox="1"/>
          <p:nvPr/>
        </p:nvSpPr>
        <p:spPr bwMode="gray">
          <a:xfrm>
            <a:off x="3498212" y="5386950"/>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dirty="0" err="1" smtClean="0">
                <a:solidFill>
                  <a:srgbClr val="000000"/>
                </a:solidFill>
                <a:latin typeface="Huawei Sans" panose="020C0503030203020204" pitchFamily="34" charset="0"/>
              </a:rPr>
              <a:t>iStack</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 name="椭圆 53"/>
          <p:cNvSpPr/>
          <p:nvPr/>
        </p:nvSpPr>
        <p:spPr bwMode="gray">
          <a:xfrm rot="5400000">
            <a:off x="3292659" y="1870608"/>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631493" y="2035278"/>
            <a:ext cx="500188"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56" name="TextBox 77"/>
          <p:cNvSpPr txBox="1"/>
          <p:nvPr/>
        </p:nvSpPr>
        <p:spPr bwMode="gray">
          <a:xfrm>
            <a:off x="1093821" y="1889880"/>
            <a:ext cx="1583400"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err="1" smtClean="0">
                <a:solidFill>
                  <a:srgbClr val="000000"/>
                </a:solidFill>
                <a:latin typeface="Huawei Sans" panose="020C0503030203020204" pitchFamily="34" charset="0"/>
              </a:rPr>
              <a:t>iStack</a:t>
            </a:r>
            <a:r>
              <a:rPr lang="en-US" sz="1400" dirty="0" smtClean="0">
                <a:solidFill>
                  <a:srgbClr val="000000"/>
                </a:solidFill>
                <a:latin typeface="Huawei Sans" panose="020C0503030203020204" pitchFamily="34" charset="0"/>
              </a:rPr>
              <a:t>/CSS Link</a:t>
            </a:r>
            <a:endParaRPr lang="en-US" sz="1400" dirty="0">
              <a:solidFill>
                <a:srgbClr val="000000"/>
              </a:solidFill>
              <a:latin typeface="Huawei Sans" panose="020C0503030203020204" pitchFamily="34" charset="0"/>
            </a:endParaRPr>
          </a:p>
        </p:txBody>
      </p:sp>
      <p:sp>
        <p:nvSpPr>
          <p:cNvPr id="57" name="椭圆 56"/>
          <p:cNvSpPr/>
          <p:nvPr/>
        </p:nvSpPr>
        <p:spPr bwMode="gray">
          <a:xfrm rot="5400000">
            <a:off x="865969" y="2103367"/>
            <a:ext cx="129345" cy="598295"/>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77"/>
          <p:cNvSpPr txBox="1"/>
          <p:nvPr/>
        </p:nvSpPr>
        <p:spPr bwMode="gray">
          <a:xfrm>
            <a:off x="1200912" y="2259763"/>
            <a:ext cx="1390745"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smtClean="0">
                <a:solidFill>
                  <a:srgbClr val="000000"/>
                </a:solidFill>
                <a:latin typeface="Huawei Sans" panose="020C0503030203020204" pitchFamily="34" charset="0"/>
              </a:rPr>
              <a:t>Eth-Trunk</a:t>
            </a:r>
            <a:endParaRPr lang="en-US" sz="1400" dirty="0">
              <a:solidFill>
                <a:srgbClr val="000000"/>
              </a:solidFill>
              <a:latin typeface="Huawei Sans" panose="020C0503030203020204" pitchFamily="34" charset="0"/>
            </a:endParaRPr>
          </a:p>
        </p:txBody>
      </p:sp>
      <p:sp>
        <p:nvSpPr>
          <p:cNvPr id="59" name="矩形 58"/>
          <p:cNvSpPr/>
          <p:nvPr/>
        </p:nvSpPr>
        <p:spPr bwMode="gray">
          <a:xfrm>
            <a:off x="2970217" y="1599430"/>
            <a:ext cx="787396" cy="276999"/>
          </a:xfrm>
          <a:prstGeom prst="rect">
            <a:avLst/>
          </a:prstGeom>
        </p:spPr>
        <p:txBody>
          <a:bodyPr wrap="none">
            <a:spAutoFit/>
          </a:bodyPr>
          <a:lstStyle/>
          <a:p>
            <a:pPr lvl="0" algn="ctr" fontAlgn="ctr"/>
            <a:r>
              <a:rPr lang="en-US" sz="1200" dirty="0" smtClean="0">
                <a:solidFill>
                  <a:prstClr val="black"/>
                </a:solidFill>
                <a:latin typeface="Huawei Sans" panose="020C0503030203020204" pitchFamily="34" charset="0"/>
              </a:rPr>
              <a:t>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20519" y="5244664"/>
            <a:ext cx="370006" cy="302732"/>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29592" y="5244664"/>
            <a:ext cx="370006" cy="302732"/>
          </a:xfrm>
          <a:prstGeom prst="rect">
            <a:avLst/>
          </a:prstGeom>
        </p:spPr>
      </p:pic>
      <p:pic>
        <p:nvPicPr>
          <p:cNvPr id="62" name="图片 6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75393" y="5244664"/>
            <a:ext cx="370006" cy="302732"/>
          </a:xfrm>
          <a:prstGeom prst="rect">
            <a:avLst/>
          </a:prstGeom>
        </p:spPr>
      </p:pic>
      <p:pic>
        <p:nvPicPr>
          <p:cNvPr id="63" name="图片 6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2748" y="5244664"/>
            <a:ext cx="370006" cy="302732"/>
          </a:xfrm>
          <a:prstGeom prst="rect">
            <a:avLst/>
          </a:prstGeom>
        </p:spPr>
      </p:pic>
      <p:pic>
        <p:nvPicPr>
          <p:cNvPr id="64" name="图片 6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31821" y="5244664"/>
            <a:ext cx="370006" cy="302732"/>
          </a:xfrm>
          <a:prstGeom prst="rect">
            <a:avLst/>
          </a:prstGeom>
        </p:spPr>
      </p:pic>
      <p:pic>
        <p:nvPicPr>
          <p:cNvPr id="65" name="图片 6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73964" y="5244664"/>
            <a:ext cx="370006" cy="302732"/>
          </a:xfrm>
          <a:prstGeom prst="rect">
            <a:avLst/>
          </a:prstGeom>
        </p:spPr>
      </p:pic>
      <p:pic>
        <p:nvPicPr>
          <p:cNvPr id="66" name="图片 6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483209" y="3887794"/>
            <a:ext cx="383103" cy="313449"/>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762965" y="3887794"/>
            <a:ext cx="383103" cy="313449"/>
          </a:xfrm>
          <a:prstGeom prst="rect">
            <a:avLst/>
          </a:prstGeom>
        </p:spPr>
      </p:pic>
      <p:pic>
        <p:nvPicPr>
          <p:cNvPr id="68" name="图片 6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42722" y="2766441"/>
            <a:ext cx="383103" cy="313449"/>
          </a:xfrm>
          <a:prstGeom prst="rect">
            <a:avLst/>
          </a:prstGeom>
        </p:spPr>
      </p:pic>
      <p:pic>
        <p:nvPicPr>
          <p:cNvPr id="69" name="图片 6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633589" y="2766441"/>
            <a:ext cx="383103" cy="313449"/>
          </a:xfrm>
          <a:prstGeom prst="rect">
            <a:avLst/>
          </a:prstGeom>
        </p:spPr>
      </p:pic>
    </p:spTree>
    <p:extLst>
      <p:ext uri="{BB962C8B-B14F-4D97-AF65-F5344CB8AC3E}">
        <p14:creationId xmlns:p14="http://schemas.microsoft.com/office/powerpoint/2010/main" val="2565046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1927F-2BD6-419D-B062-C6ACF31B77FC}"/>
              </a:ext>
            </a:extLst>
          </p:cNvPr>
          <p:cNvSpPr>
            <a:spLocks noGrp="1"/>
          </p:cNvSpPr>
          <p:nvPr>
            <p:ph type="title"/>
          </p:nvPr>
        </p:nvSpPr>
        <p:spPr bwMode="gray"/>
        <p:txBody>
          <a:bodyPr/>
          <a:lstStyle/>
          <a:p>
            <a:r>
              <a:rPr lang="en-US" smtClean="0"/>
              <a:t>Overview of NQA</a:t>
            </a:r>
            <a:endParaRPr lang="en-US" dirty="0"/>
          </a:p>
        </p:txBody>
      </p:sp>
      <p:sp>
        <p:nvSpPr>
          <p:cNvPr id="3" name="Text Placeholder 2">
            <a:extLst>
              <a:ext uri="{FF2B5EF4-FFF2-40B4-BE49-F238E27FC236}">
                <a16:creationId xmlns:a16="http://schemas.microsoft.com/office/drawing/2014/main" xmlns="" id="{41ED5D3C-7D88-4129-A713-93F3ECF6806F}"/>
              </a:ext>
            </a:extLst>
          </p:cNvPr>
          <p:cNvSpPr>
            <a:spLocks noGrp="1"/>
          </p:cNvSpPr>
          <p:nvPr>
            <p:ph type="body" sz="quarter" idx="10"/>
          </p:nvPr>
        </p:nvSpPr>
        <p:spPr bwMode="gray">
          <a:xfrm>
            <a:off x="5737496" y="1222644"/>
            <a:ext cx="6011592" cy="4875042"/>
          </a:xfrm>
        </p:spPr>
        <p:txBody>
          <a:bodyPr/>
          <a:lstStyle/>
          <a:p>
            <a:r>
              <a:rPr lang="en-US" sz="1400" dirty="0" smtClean="0"/>
              <a:t>To visualize the quality of network services and allow users to check whether the quality of network services meets requirements, the following measures must be taken:</a:t>
            </a:r>
          </a:p>
          <a:p>
            <a:pPr lvl="1"/>
            <a:r>
              <a:rPr lang="en-US" sz="1200" dirty="0" smtClean="0"/>
              <a:t>Enable the device to provide network service quality information.</a:t>
            </a:r>
          </a:p>
          <a:p>
            <a:pPr lvl="1"/>
            <a:r>
              <a:rPr lang="en-US" sz="1200" dirty="0" smtClean="0"/>
              <a:t>Deploy probe devices to monitor network service quality.</a:t>
            </a:r>
          </a:p>
          <a:p>
            <a:r>
              <a:rPr lang="en-US" sz="1400" dirty="0" smtClean="0"/>
              <a:t>The preceding measures require devices to provide statistical parameters such as the delay, jitter, and packet loss ratio and require dedicated probe devices. These requirements increase investments on devices.</a:t>
            </a:r>
          </a:p>
          <a:p>
            <a:r>
              <a:rPr lang="en-US" sz="1400" dirty="0" smtClean="0"/>
              <a:t>When NQA is deployed on devices, dedicated probe devices do not need to be deployed, which effectively reduces costs. NQA can accurately test the network running status and output statistics.</a:t>
            </a:r>
            <a:endParaRPr lang="en-US" altLang="zh-CN" sz="1400" dirty="0" smtClean="0"/>
          </a:p>
          <a:p>
            <a:r>
              <a:rPr lang="en-US" sz="1400" dirty="0" smtClean="0"/>
              <a:t>NQA measures network performance and collects statistics on the delay, jitter, and packet loss ratio.</a:t>
            </a:r>
            <a:endParaRPr lang="en-US" altLang="zh-CN" sz="1400" dirty="0"/>
          </a:p>
        </p:txBody>
      </p:sp>
      <p:pic>
        <p:nvPicPr>
          <p:cNvPr id="4" name="Picture 12" descr="E:\2016.01\1.12 扁平化图标\蓝色\AR-蓝色最新-40.png">
            <a:extLst>
              <a:ext uri="{FF2B5EF4-FFF2-40B4-BE49-F238E27FC236}">
                <a16:creationId xmlns:a16="http://schemas.microsoft.com/office/drawing/2014/main" xmlns="" id="{AFEBAB38-3C14-44F2-93EA-7A117F2B73D0}"/>
              </a:ext>
            </a:extLst>
          </p:cNvPr>
          <p:cNvPicPr>
            <a:picLocks noChangeAspect="1" noChangeArrowheads="1"/>
          </p:cNvPicPr>
          <p:nvPr/>
        </p:nvPicPr>
        <p:blipFill>
          <a:blip r:embed="rId3" cstate="print"/>
          <a:srcRect/>
          <a:stretch>
            <a:fillRect/>
          </a:stretch>
        </p:blipFill>
        <p:spPr bwMode="gray">
          <a:xfrm>
            <a:off x="729036" y="3938861"/>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xmlns="" id="{592835B9-C526-4DEE-959B-34A8E7847D71}"/>
              </a:ext>
            </a:extLst>
          </p:cNvPr>
          <p:cNvPicPr>
            <a:picLocks noChangeAspect="1" noChangeArrowheads="1"/>
          </p:cNvPicPr>
          <p:nvPr/>
        </p:nvPicPr>
        <p:blipFill>
          <a:blip r:embed="rId3" cstate="print"/>
          <a:srcRect/>
          <a:stretch>
            <a:fillRect/>
          </a:stretch>
        </p:blipFill>
        <p:spPr bwMode="gray">
          <a:xfrm>
            <a:off x="5042083" y="3938861"/>
            <a:ext cx="440049" cy="360040"/>
          </a:xfrm>
          <a:prstGeom prst="rect">
            <a:avLst/>
          </a:prstGeom>
          <a:noFill/>
        </p:spPr>
      </p:pic>
      <p:sp>
        <p:nvSpPr>
          <p:cNvPr id="6" name="Freeform 159">
            <a:extLst>
              <a:ext uri="{FF2B5EF4-FFF2-40B4-BE49-F238E27FC236}">
                <a16:creationId xmlns:a16="http://schemas.microsoft.com/office/drawing/2014/main" xmlns="" id="{DBA60D68-C68C-4D31-8BEC-6641CD6250EA}"/>
              </a:ext>
            </a:extLst>
          </p:cNvPr>
          <p:cNvSpPr/>
          <p:nvPr/>
        </p:nvSpPr>
        <p:spPr bwMode="gray">
          <a:xfrm flipH="1">
            <a:off x="2668000" y="377857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100" dirty="0" smtClean="0">
                <a:solidFill>
                  <a:schemeClr val="bg1">
                    <a:lumMod val="50000"/>
                  </a:schemeClr>
                </a:solidFill>
                <a:latin typeface="Huawei Sans" panose="020C0503030203020204" pitchFamily="34" charset="0"/>
              </a:rPr>
              <a:t>Network</a:t>
            </a:r>
            <a:endParaRPr lang="en-US" sz="1100" dirty="0">
              <a:solidFill>
                <a:schemeClr val="bg1">
                  <a:lumMod val="50000"/>
                </a:schemeClr>
              </a:solidFill>
              <a:latin typeface="Huawei Sans" panose="020C0503030203020204" pitchFamily="34" charset="0"/>
            </a:endParaRPr>
          </a:p>
        </p:txBody>
      </p:sp>
      <p:cxnSp>
        <p:nvCxnSpPr>
          <p:cNvPr id="7" name="Straight Connector 6">
            <a:extLst>
              <a:ext uri="{FF2B5EF4-FFF2-40B4-BE49-F238E27FC236}">
                <a16:creationId xmlns:a16="http://schemas.microsoft.com/office/drawing/2014/main" xmlns="" id="{416077FA-C3C0-4CF0-AF90-1058695EBF4E}"/>
              </a:ext>
            </a:extLst>
          </p:cNvPr>
          <p:cNvCxnSpPr>
            <a:cxnSpLocks/>
            <a:stCxn id="4" idx="3"/>
            <a:endCxn id="6" idx="21"/>
          </p:cNvCxnSpPr>
          <p:nvPr/>
        </p:nvCxnSpPr>
        <p:spPr bwMode="gray">
          <a:xfrm flipV="1">
            <a:off x="1169085" y="4111886"/>
            <a:ext cx="1498915" cy="69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B8BB05DB-D6A8-44D7-A1B9-B6D564D7C6A5}"/>
              </a:ext>
            </a:extLst>
          </p:cNvPr>
          <p:cNvCxnSpPr>
            <a:cxnSpLocks/>
            <a:stCxn id="5" idx="1"/>
            <a:endCxn id="6" idx="8"/>
          </p:cNvCxnSpPr>
          <p:nvPr/>
        </p:nvCxnSpPr>
        <p:spPr bwMode="gray">
          <a:xfrm flipH="1" flipV="1">
            <a:off x="3577482" y="4103233"/>
            <a:ext cx="1464601" cy="156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ED2EA4A4-62A2-486B-8DF2-B2AFDDF9E198}"/>
              </a:ext>
            </a:extLst>
          </p:cNvPr>
          <p:cNvSpPr txBox="1"/>
          <p:nvPr/>
        </p:nvSpPr>
        <p:spPr bwMode="gray">
          <a:xfrm>
            <a:off x="1259920" y="2499201"/>
            <a:ext cx="1244290" cy="276999"/>
          </a:xfrm>
          <a:prstGeom prst="rect">
            <a:avLst/>
          </a:prstGeom>
          <a:solidFill>
            <a:srgbClr val="00B050"/>
          </a:solidFill>
          <a:ln>
            <a:noFill/>
          </a:ln>
        </p:spPr>
        <p:txBody>
          <a:bodyPr wrap="squar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TCP detection</a:t>
            </a:r>
          </a:p>
        </p:txBody>
      </p:sp>
      <p:sp>
        <p:nvSpPr>
          <p:cNvPr id="12" name="TextBox 11">
            <a:extLst>
              <a:ext uri="{FF2B5EF4-FFF2-40B4-BE49-F238E27FC236}">
                <a16:creationId xmlns:a16="http://schemas.microsoft.com/office/drawing/2014/main" xmlns="" id="{09B9583D-DE55-4AB3-888C-E98C9DAD19DC}"/>
              </a:ext>
            </a:extLst>
          </p:cNvPr>
          <p:cNvSpPr txBox="1"/>
          <p:nvPr/>
        </p:nvSpPr>
        <p:spPr bwMode="gray">
          <a:xfrm>
            <a:off x="1284786" y="2886189"/>
            <a:ext cx="1194558" cy="276999"/>
          </a:xfrm>
          <a:prstGeom prst="rect">
            <a:avLst/>
          </a:prstGeom>
          <a:solidFill>
            <a:srgbClr val="92D050"/>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DNS detection</a:t>
            </a:r>
          </a:p>
        </p:txBody>
      </p:sp>
      <p:sp>
        <p:nvSpPr>
          <p:cNvPr id="13" name="TextBox 12">
            <a:extLst>
              <a:ext uri="{FF2B5EF4-FFF2-40B4-BE49-F238E27FC236}">
                <a16:creationId xmlns:a16="http://schemas.microsoft.com/office/drawing/2014/main" xmlns="" id="{07D6A27B-C9A1-417B-B5D9-17D0C8A17868}"/>
              </a:ext>
            </a:extLst>
          </p:cNvPr>
          <p:cNvSpPr txBox="1"/>
          <p:nvPr/>
        </p:nvSpPr>
        <p:spPr bwMode="gray">
          <a:xfrm>
            <a:off x="1251123" y="3660165"/>
            <a:ext cx="1261884" cy="276999"/>
          </a:xfrm>
          <a:prstGeom prst="rect">
            <a:avLst/>
          </a:prstGeom>
          <a:solidFill>
            <a:srgbClr val="56C4D2"/>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HTTP detection</a:t>
            </a:r>
          </a:p>
        </p:txBody>
      </p:sp>
      <p:sp>
        <p:nvSpPr>
          <p:cNvPr id="14" name="Arrow: Right 13">
            <a:extLst>
              <a:ext uri="{FF2B5EF4-FFF2-40B4-BE49-F238E27FC236}">
                <a16:creationId xmlns:a16="http://schemas.microsoft.com/office/drawing/2014/main" xmlns="" id="{235B9ACD-CC1B-470C-9597-CF475582EF0E}"/>
              </a:ext>
            </a:extLst>
          </p:cNvPr>
          <p:cNvSpPr/>
          <p:nvPr/>
        </p:nvSpPr>
        <p:spPr bwMode="gray">
          <a:xfrm>
            <a:off x="3168024" y="2983709"/>
            <a:ext cx="152165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100" dirty="0" smtClean="0">
                <a:solidFill>
                  <a:schemeClr val="tx1"/>
                </a:solidFill>
                <a:latin typeface="Huawei Sans" panose="020C0503030203020204" pitchFamily="34" charset="0"/>
              </a:rPr>
              <a:t>NQA test instance</a:t>
            </a:r>
            <a:endParaRPr lang="en-US" sz="1100" dirty="0">
              <a:solidFill>
                <a:schemeClr val="tx1"/>
              </a:solidFill>
              <a:latin typeface="Huawei Sans" panose="020C0503030203020204" pitchFamily="34" charset="0"/>
            </a:endParaRPr>
          </a:p>
        </p:txBody>
      </p:sp>
      <p:sp>
        <p:nvSpPr>
          <p:cNvPr id="19" name="Trapezoid 18">
            <a:extLst>
              <a:ext uri="{FF2B5EF4-FFF2-40B4-BE49-F238E27FC236}">
                <a16:creationId xmlns:a16="http://schemas.microsoft.com/office/drawing/2014/main" xmlns="" id="{38BC3546-84E6-471E-8953-B8883D64CB0F}"/>
              </a:ext>
            </a:extLst>
          </p:cNvPr>
          <p:cNvSpPr/>
          <p:nvPr/>
        </p:nvSpPr>
        <p:spPr bwMode="gray">
          <a:xfrm rot="5400000">
            <a:off x="2189492" y="2893900"/>
            <a:ext cx="1373229" cy="583831"/>
          </a:xfrm>
          <a:prstGeom prst="trapezoid">
            <a:avLst>
              <a:gd name="adj" fmla="val 89816"/>
            </a:avLst>
          </a:prstGeom>
          <a:gradFill>
            <a:gsLst>
              <a:gs pos="0">
                <a:schemeClr val="accent1">
                  <a:lumMod val="5000"/>
                  <a:lumOff val="95000"/>
                </a:schemeClr>
              </a:gs>
              <a:gs pos="100000">
                <a:srgbClr val="56C4D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0" name="文本框 34">
            <a:extLst>
              <a:ext uri="{FF2B5EF4-FFF2-40B4-BE49-F238E27FC236}">
                <a16:creationId xmlns:a16="http://schemas.microsoft.com/office/drawing/2014/main" xmlns="" id="{2B950A9F-4929-4BC2-B749-7605FCFF8388}"/>
              </a:ext>
            </a:extLst>
          </p:cNvPr>
          <p:cNvSpPr txBox="1"/>
          <p:nvPr/>
        </p:nvSpPr>
        <p:spPr bwMode="gray">
          <a:xfrm>
            <a:off x="474410" y="4279674"/>
            <a:ext cx="949299" cy="276999"/>
          </a:xfrm>
          <a:prstGeom prst="rect">
            <a:avLst/>
          </a:prstGeom>
          <a:noFill/>
        </p:spPr>
        <p:txBody>
          <a:bodyPr wrap="none" rtlCol="0">
            <a:spAutoFit/>
          </a:bodyPr>
          <a:lstStyle/>
          <a:p>
            <a:pPr fontAlgn="ctr"/>
            <a:r>
              <a:rPr lang="en-US" sz="1200" dirty="0" smtClean="0">
                <a:latin typeface="Huawei Sans" panose="020C0503030203020204" pitchFamily="34" charset="0"/>
              </a:rPr>
              <a:t>NQA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a16="http://schemas.microsoft.com/office/drawing/2014/main" xmlns="" id="{9E232339-5D44-4F04-8456-0B91F9C045BB}"/>
              </a:ext>
            </a:extLst>
          </p:cNvPr>
          <p:cNvSpPr txBox="1"/>
          <p:nvPr/>
        </p:nvSpPr>
        <p:spPr bwMode="gray">
          <a:xfrm>
            <a:off x="4746519" y="4279674"/>
            <a:ext cx="990977" cy="276999"/>
          </a:xfrm>
          <a:prstGeom prst="rect">
            <a:avLst/>
          </a:prstGeom>
          <a:noFill/>
        </p:spPr>
        <p:txBody>
          <a:bodyPr wrap="none" rtlCol="0">
            <a:spAutoFit/>
          </a:bodyPr>
          <a:lstStyle/>
          <a:p>
            <a:pPr fontAlgn="ctr"/>
            <a:r>
              <a:rPr lang="en-US" sz="1200" dirty="0" smtClean="0">
                <a:latin typeface="Huawei Sans" panose="020C0503030203020204" pitchFamily="34" charset="0"/>
              </a:rPr>
              <a:t>NQA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0">
            <a:extLst>
              <a:ext uri="{FF2B5EF4-FFF2-40B4-BE49-F238E27FC236}">
                <a16:creationId xmlns:a16="http://schemas.microsoft.com/office/drawing/2014/main" xmlns="" id="{ED2EA4A4-62A2-486B-8DF2-B2AFDDF9E198}"/>
              </a:ext>
            </a:extLst>
          </p:cNvPr>
          <p:cNvSpPr txBox="1"/>
          <p:nvPr/>
        </p:nvSpPr>
        <p:spPr bwMode="gray">
          <a:xfrm>
            <a:off x="1259920" y="3273177"/>
            <a:ext cx="1244290" cy="276999"/>
          </a:xfrm>
          <a:prstGeom prst="rect">
            <a:avLst/>
          </a:prstGeom>
          <a:solidFill>
            <a:srgbClr val="30B5C5"/>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ICMP detection</a:t>
            </a:r>
          </a:p>
        </p:txBody>
      </p:sp>
    </p:spTree>
    <p:extLst>
      <p:ext uri="{BB962C8B-B14F-4D97-AF65-F5344CB8AC3E}">
        <p14:creationId xmlns:p14="http://schemas.microsoft.com/office/powerpoint/2010/main" val="682722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NQA Association</a:t>
            </a:r>
            <a:endParaRPr lang="en-US" dirty="0"/>
          </a:p>
        </p:txBody>
      </p:sp>
      <p:sp>
        <p:nvSpPr>
          <p:cNvPr id="3" name="文本占位符 2"/>
          <p:cNvSpPr>
            <a:spLocks noGrp="1"/>
          </p:cNvSpPr>
          <p:nvPr>
            <p:ph type="body" sz="quarter" idx="10"/>
          </p:nvPr>
        </p:nvSpPr>
        <p:spPr bwMode="gray">
          <a:xfrm>
            <a:off x="455612" y="1052514"/>
            <a:ext cx="11293476" cy="696680"/>
          </a:xfrm>
        </p:spPr>
        <p:txBody>
          <a:bodyPr/>
          <a:lstStyle/>
          <a:p>
            <a:r>
              <a:rPr lang="en-US" sz="1800" smtClean="0"/>
              <a:t>NQA association involves the monitoring module, track module, and application module.</a:t>
            </a:r>
            <a:endParaRPr lang="en-US" sz="1800" dirty="0"/>
          </a:p>
        </p:txBody>
      </p:sp>
      <p:sp>
        <p:nvSpPr>
          <p:cNvPr id="20" name="Line 7"/>
          <p:cNvSpPr>
            <a:spLocks noChangeShapeType="1"/>
          </p:cNvSpPr>
          <p:nvPr/>
        </p:nvSpPr>
        <p:spPr bwMode="gray">
          <a:xfrm flipH="1">
            <a:off x="6797842" y="3931034"/>
            <a:ext cx="1584734"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sp>
        <p:nvSpPr>
          <p:cNvPr id="21" name="Line 11"/>
          <p:cNvSpPr>
            <a:spLocks noChangeShapeType="1"/>
          </p:cNvSpPr>
          <p:nvPr/>
        </p:nvSpPr>
        <p:spPr bwMode="gray">
          <a:xfrm flipH="1">
            <a:off x="3702056" y="3935796"/>
            <a:ext cx="1552736"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sp>
        <p:nvSpPr>
          <p:cNvPr id="22" name="Line 12"/>
          <p:cNvSpPr>
            <a:spLocks noChangeShapeType="1"/>
          </p:cNvSpPr>
          <p:nvPr/>
        </p:nvSpPr>
        <p:spPr bwMode="gray">
          <a:xfrm flipH="1">
            <a:off x="1865852" y="2354833"/>
            <a:ext cx="0" cy="3151014"/>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grpSp>
        <p:nvGrpSpPr>
          <p:cNvPr id="10" name="组合 9"/>
          <p:cNvGrpSpPr/>
          <p:nvPr/>
        </p:nvGrpSpPr>
        <p:grpSpPr bwMode="gray">
          <a:xfrm>
            <a:off x="8490588" y="2490874"/>
            <a:ext cx="1332148" cy="3022152"/>
            <a:chOff x="8760296" y="2276872"/>
            <a:chExt cx="1332148" cy="3022152"/>
          </a:xfrm>
        </p:grpSpPr>
        <p:sp>
          <p:nvSpPr>
            <p:cNvPr id="4" name="矩形 3"/>
            <p:cNvSpPr/>
            <p:nvPr/>
          </p:nvSpPr>
          <p:spPr bwMode="gray">
            <a:xfrm>
              <a:off x="8760296" y="2276872"/>
              <a:ext cx="1332148" cy="3022152"/>
            </a:xfrm>
            <a:prstGeom prst="rect">
              <a:avLst/>
            </a:prstGeom>
            <a:solidFill>
              <a:srgbClr val="F3FBF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5" name="文本框 4"/>
            <p:cNvSpPr txBox="1"/>
            <p:nvPr/>
          </p:nvSpPr>
          <p:spPr bwMode="gray">
            <a:xfrm>
              <a:off x="8814370" y="2534801"/>
              <a:ext cx="1224000" cy="423022"/>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Monitoring module</a:t>
              </a:r>
              <a:endParaRPr lang="en-US" sz="1200" dirty="0">
                <a:latin typeface="Huawei Sans" panose="020C0503030203020204" pitchFamily="34" charset="0"/>
              </a:endParaRPr>
            </a:p>
          </p:txBody>
        </p:sp>
        <p:sp>
          <p:nvSpPr>
            <p:cNvPr id="14" name="TextBox 25"/>
            <p:cNvSpPr txBox="1"/>
            <p:nvPr/>
          </p:nvSpPr>
          <p:spPr bwMode="gray">
            <a:xfrm>
              <a:off x="8814370" y="3563462"/>
              <a:ext cx="1224000" cy="575332"/>
            </a:xfrm>
            <a:prstGeom prst="roundRect">
              <a:avLst>
                <a:gd name="adj" fmla="val 9217"/>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lnSpc>
                  <a:spcPts val="2200"/>
                </a:lnSpc>
                <a:defRPr sz="160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dirty="0" smtClean="0">
                  <a:solidFill>
                    <a:srgbClr val="ED6D00"/>
                  </a:solidFill>
                  <a:latin typeface="Huawei Sans" panose="020C0503030203020204" pitchFamily="34" charset="0"/>
                </a:rPr>
                <a:t>NQA detection</a:t>
              </a:r>
              <a:endParaRPr lang="en-US" altLang="zh-CN" sz="1200" dirty="0" smtClean="0">
                <a:solidFill>
                  <a:srgbClr val="ED6D00"/>
                </a:solidFill>
                <a:latin typeface="Huawei Sans" panose="020C0503030203020204" pitchFamily="34" charset="0"/>
              </a:endParaRPr>
            </a:p>
            <a:p>
              <a:pPr fontAlgn="ctr">
                <a:lnSpc>
                  <a:spcPct val="100000"/>
                </a:lnSpc>
              </a:pPr>
              <a:r>
                <a:rPr lang="en-US" sz="1200" dirty="0" smtClean="0">
                  <a:solidFill>
                    <a:srgbClr val="ED6D00"/>
                  </a:solidFill>
                  <a:latin typeface="Huawei Sans" panose="020C0503030203020204" pitchFamily="34" charset="0"/>
                </a:rPr>
                <a:t>module</a:t>
              </a:r>
              <a:endParaRPr lang="en-US" sz="1200" dirty="0">
                <a:solidFill>
                  <a:srgbClr val="ED6D00"/>
                </a:solidFill>
                <a:latin typeface="Huawei Sans" panose="020C0503030203020204" pitchFamily="34" charset="0"/>
              </a:endParaRPr>
            </a:p>
          </p:txBody>
        </p:sp>
      </p:grpSp>
      <p:grpSp>
        <p:nvGrpSpPr>
          <p:cNvPr id="11" name="组合 10"/>
          <p:cNvGrpSpPr/>
          <p:nvPr/>
        </p:nvGrpSpPr>
        <p:grpSpPr bwMode="gray">
          <a:xfrm>
            <a:off x="5385405" y="2490874"/>
            <a:ext cx="1332148" cy="3022152"/>
            <a:chOff x="5555940" y="2276872"/>
            <a:chExt cx="1332148" cy="3022152"/>
          </a:xfrm>
        </p:grpSpPr>
        <p:sp>
          <p:nvSpPr>
            <p:cNvPr id="15" name="矩形 14"/>
            <p:cNvSpPr/>
            <p:nvPr/>
          </p:nvSpPr>
          <p:spPr bwMode="gray">
            <a:xfrm>
              <a:off x="5555940" y="2276872"/>
              <a:ext cx="1332148" cy="3022152"/>
            </a:xfrm>
            <a:prstGeom prst="rect">
              <a:avLst/>
            </a:prstGeom>
            <a:solidFill>
              <a:srgbClr val="F3FBF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6" name="文本框 15"/>
            <p:cNvSpPr txBox="1"/>
            <p:nvPr/>
          </p:nvSpPr>
          <p:spPr bwMode="gray">
            <a:xfrm>
              <a:off x="5644628" y="3563517"/>
              <a:ext cx="1171898" cy="347170"/>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Track module</a:t>
              </a:r>
              <a:endParaRPr lang="en-US" sz="1200" dirty="0">
                <a:latin typeface="Huawei Sans" panose="020C0503030203020204" pitchFamily="34" charset="0"/>
              </a:endParaRPr>
            </a:p>
          </p:txBody>
        </p:sp>
      </p:grpSp>
      <p:sp>
        <p:nvSpPr>
          <p:cNvPr id="23" name="矩形 22"/>
          <p:cNvSpPr/>
          <p:nvPr/>
        </p:nvSpPr>
        <p:spPr bwMode="gray">
          <a:xfrm>
            <a:off x="2027548" y="1975398"/>
            <a:ext cx="1566496" cy="3852425"/>
          </a:xfrm>
          <a:prstGeom prst="rect">
            <a:avLst/>
          </a:prstGeom>
          <a:solidFill>
            <a:srgbClr val="F3FBF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2108796" y="2131750"/>
            <a:ext cx="1404000" cy="324000"/>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36000" rIns="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Application module</a:t>
            </a:r>
            <a:endParaRPr lang="en-US" sz="1200" dirty="0">
              <a:latin typeface="Huawei Sans" panose="020C0503030203020204" pitchFamily="34" charset="0"/>
            </a:endParaRPr>
          </a:p>
        </p:txBody>
      </p:sp>
      <p:sp>
        <p:nvSpPr>
          <p:cNvPr id="6" name="圆角矩形 5"/>
          <p:cNvSpPr/>
          <p:nvPr/>
        </p:nvSpPr>
        <p:spPr bwMode="gray">
          <a:xfrm>
            <a:off x="2108796" y="2596703"/>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VRRP</a:t>
            </a:r>
            <a:endParaRPr lang="en-US" altLang="zh-CN" sz="1200" dirty="0">
              <a:solidFill>
                <a:srgbClr val="ED6D00"/>
              </a:solidFill>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2108796" y="3061656"/>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Static route</a:t>
            </a:r>
            <a:endParaRPr lang="en-US" sz="1200" dirty="0">
              <a:solidFill>
                <a:srgbClr val="ED6D00"/>
              </a:solidFill>
              <a:latin typeface="Huawei Sans" panose="020C0503030203020204" pitchFamily="34" charset="0"/>
            </a:endParaRPr>
          </a:p>
        </p:txBody>
      </p:sp>
      <p:sp>
        <p:nvSpPr>
          <p:cNvPr id="28" name="圆角矩形 27"/>
          <p:cNvSpPr/>
          <p:nvPr/>
        </p:nvSpPr>
        <p:spPr bwMode="gray">
          <a:xfrm>
            <a:off x="2108796" y="3526609"/>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PBR</a:t>
            </a:r>
            <a:endParaRPr lang="en-US" sz="1200" dirty="0">
              <a:solidFill>
                <a:srgbClr val="ED6D00"/>
              </a:solidFill>
              <a:latin typeface="Huawei Sans" panose="020C0503030203020204" pitchFamily="34" charset="0"/>
            </a:endParaRPr>
          </a:p>
        </p:txBody>
      </p:sp>
      <p:sp>
        <p:nvSpPr>
          <p:cNvPr id="29" name="圆角矩形 28"/>
          <p:cNvSpPr/>
          <p:nvPr/>
        </p:nvSpPr>
        <p:spPr bwMode="gray">
          <a:xfrm>
            <a:off x="2108796" y="3991562"/>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Interface backup</a:t>
            </a:r>
            <a:endParaRPr lang="en-US" sz="1200" dirty="0">
              <a:solidFill>
                <a:srgbClr val="ED6D00"/>
              </a:solidFill>
              <a:latin typeface="Huawei Sans" panose="020C0503030203020204" pitchFamily="34" charset="0"/>
            </a:endParaRPr>
          </a:p>
        </p:txBody>
      </p:sp>
      <p:sp>
        <p:nvSpPr>
          <p:cNvPr id="32" name="圆角矩形 28">
            <a:extLst>
              <a:ext uri="{FF2B5EF4-FFF2-40B4-BE49-F238E27FC236}">
                <a16:creationId xmlns:a16="http://schemas.microsoft.com/office/drawing/2014/main" xmlns="" id="{10AFD9FE-9941-4DAC-9A7A-5A635BC395F7}"/>
              </a:ext>
            </a:extLst>
          </p:cNvPr>
          <p:cNvSpPr/>
          <p:nvPr/>
        </p:nvSpPr>
        <p:spPr bwMode="gray">
          <a:xfrm>
            <a:off x="2108796" y="4456515"/>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IGMP proxy</a:t>
            </a:r>
            <a:endParaRPr lang="en-US" altLang="zh-CN" sz="1200" dirty="0">
              <a:solidFill>
                <a:srgbClr val="ED6D00"/>
              </a:solidFill>
              <a:latin typeface="Huawei Sans" panose="020C0503030203020204" pitchFamily="34" charset="0"/>
              <a:ea typeface="方正兰亭黑简体" panose="02000000000000000000" pitchFamily="2" charset="-122"/>
            </a:endParaRPr>
          </a:p>
        </p:txBody>
      </p:sp>
      <p:sp>
        <p:nvSpPr>
          <p:cNvPr id="33" name="圆角矩形 28">
            <a:extLst>
              <a:ext uri="{FF2B5EF4-FFF2-40B4-BE49-F238E27FC236}">
                <a16:creationId xmlns:a16="http://schemas.microsoft.com/office/drawing/2014/main" xmlns="" id="{0ACA4FD6-B1BA-4D7A-A38E-E21FB19F9851}"/>
              </a:ext>
            </a:extLst>
          </p:cNvPr>
          <p:cNvSpPr/>
          <p:nvPr/>
        </p:nvSpPr>
        <p:spPr bwMode="gray">
          <a:xfrm>
            <a:off x="2108796" y="4921468"/>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IP address pool</a:t>
            </a:r>
            <a:endParaRPr lang="en-US" sz="1200" dirty="0">
              <a:solidFill>
                <a:srgbClr val="ED6D00"/>
              </a:solidFill>
              <a:latin typeface="Huawei Sans" panose="020C0503030203020204" pitchFamily="34" charset="0"/>
            </a:endParaRPr>
          </a:p>
        </p:txBody>
      </p:sp>
      <p:sp>
        <p:nvSpPr>
          <p:cNvPr id="34" name="圆角矩形 28">
            <a:extLst>
              <a:ext uri="{FF2B5EF4-FFF2-40B4-BE49-F238E27FC236}">
                <a16:creationId xmlns:a16="http://schemas.microsoft.com/office/drawing/2014/main" xmlns="" id="{9EE697BB-4329-45CB-9648-713C79C89285}"/>
              </a:ext>
            </a:extLst>
          </p:cNvPr>
          <p:cNvSpPr/>
          <p:nvPr/>
        </p:nvSpPr>
        <p:spPr bwMode="gray">
          <a:xfrm>
            <a:off x="2108796" y="5386420"/>
            <a:ext cx="1404000" cy="324000"/>
          </a:xfrm>
          <a:prstGeom prst="roundRect">
            <a:avLst/>
          </a:prstGeom>
          <a:solidFill>
            <a:srgbClr val="FFFFCC"/>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fontAlgn="ctr"/>
            <a:r>
              <a:rPr lang="en-US" sz="1200" dirty="0" smtClean="0">
                <a:solidFill>
                  <a:srgbClr val="ED6D00"/>
                </a:solidFill>
                <a:latin typeface="Huawei Sans" panose="020C0503030203020204" pitchFamily="34" charset="0"/>
              </a:rPr>
              <a:t>DNS server</a:t>
            </a:r>
            <a:endParaRPr lang="en-US" sz="1200" dirty="0">
              <a:solidFill>
                <a:srgbClr val="ED6D00"/>
              </a:solidFill>
              <a:latin typeface="Huawei Sans" panose="020C0503030203020204" pitchFamily="34" charset="0"/>
            </a:endParaRPr>
          </a:p>
        </p:txBody>
      </p:sp>
    </p:spTree>
    <p:extLst>
      <p:ext uri="{BB962C8B-B14F-4D97-AF65-F5344CB8AC3E}">
        <p14:creationId xmlns:p14="http://schemas.microsoft.com/office/powerpoint/2010/main" val="331112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strips(downLeft)">
                                      <p:cBhvr>
                                        <p:cTn id="12" dur="1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47EC78-E59B-4D08-B9B4-ED9961E2503F}"/>
              </a:ext>
            </a:extLst>
          </p:cNvPr>
          <p:cNvSpPr>
            <a:spLocks noGrp="1"/>
          </p:cNvSpPr>
          <p:nvPr>
            <p:ph type="title"/>
          </p:nvPr>
        </p:nvSpPr>
        <p:spPr bwMode="gray"/>
        <p:txBody>
          <a:bodyPr/>
          <a:lstStyle/>
          <a:p>
            <a:r>
              <a:rPr lang="en-US" smtClean="0"/>
              <a:t>NQA Fundamentals</a:t>
            </a:r>
            <a:endParaRPr lang="en-US" dirty="0"/>
          </a:p>
        </p:txBody>
      </p:sp>
      <p:sp>
        <p:nvSpPr>
          <p:cNvPr id="3" name="Text Placeholder 2">
            <a:extLst>
              <a:ext uri="{FF2B5EF4-FFF2-40B4-BE49-F238E27FC236}">
                <a16:creationId xmlns:a16="http://schemas.microsoft.com/office/drawing/2014/main" xmlns="" id="{50AFFF9F-311F-4DDB-A4AF-E99F30E30C30}"/>
              </a:ext>
            </a:extLst>
          </p:cNvPr>
          <p:cNvSpPr>
            <a:spLocks noGrp="1"/>
          </p:cNvSpPr>
          <p:nvPr>
            <p:ph type="body" sz="quarter" idx="10"/>
          </p:nvPr>
        </p:nvSpPr>
        <p:spPr bwMode="gray">
          <a:xfrm>
            <a:off x="455612" y="1052514"/>
            <a:ext cx="11293476" cy="2014758"/>
          </a:xfrm>
        </p:spPr>
        <p:txBody>
          <a:bodyPr/>
          <a:lstStyle/>
          <a:p>
            <a:r>
              <a:rPr lang="en-US" sz="1400" dirty="0" smtClean="0"/>
              <a:t>NQA tests the service quality on the live network by sending data packets of a specific service.</a:t>
            </a:r>
            <a:endParaRPr lang="en-US" altLang="zh-CN" sz="1400" dirty="0" smtClean="0"/>
          </a:p>
          <a:p>
            <a:r>
              <a:rPr lang="en-US" sz="1400" dirty="0" smtClean="0"/>
              <a:t>In an NQA test instance, the two ends are called the client and server (or source and destination). The NQA client initiates an NQA test instance. After the NQA test instance is configured on the NQA client, NQA places the test instance into a test instance queue for scheduling.</a:t>
            </a:r>
            <a:endParaRPr lang="en-US" altLang="zh-CN" sz="1400" dirty="0" smtClean="0"/>
          </a:p>
          <a:p>
            <a:r>
              <a:rPr lang="en-US" sz="1400" dirty="0" smtClean="0"/>
              <a:t>An NQA test instance can be associated with multiple modules. The NQA module notifies other modules of the test result, and other modules take measures according to the detection result.</a:t>
            </a:r>
            <a:endParaRPr lang="en-US" sz="1400" dirty="0"/>
          </a:p>
        </p:txBody>
      </p:sp>
      <p:pic>
        <p:nvPicPr>
          <p:cNvPr id="4" name="Picture 12" descr="E:\2016.01\1.12 扁平化图标\蓝色\AR-蓝色最新-40.png">
            <a:extLst>
              <a:ext uri="{FF2B5EF4-FFF2-40B4-BE49-F238E27FC236}">
                <a16:creationId xmlns:a16="http://schemas.microsoft.com/office/drawing/2014/main" xmlns="" id="{351DEF92-1BBF-4B98-9D07-18ED14520353}"/>
              </a:ext>
            </a:extLst>
          </p:cNvPr>
          <p:cNvPicPr>
            <a:picLocks noChangeAspect="1" noChangeArrowheads="1"/>
          </p:cNvPicPr>
          <p:nvPr/>
        </p:nvPicPr>
        <p:blipFill>
          <a:blip r:embed="rId3" cstate="print"/>
          <a:srcRect/>
          <a:stretch>
            <a:fillRect/>
          </a:stretch>
        </p:blipFill>
        <p:spPr bwMode="gray">
          <a:xfrm>
            <a:off x="4193610" y="5838044"/>
            <a:ext cx="440049" cy="360040"/>
          </a:xfrm>
          <a:prstGeom prst="rect">
            <a:avLst/>
          </a:prstGeom>
          <a:gradFill>
            <a:gsLst>
              <a:gs pos="0">
                <a:schemeClr val="accent1">
                  <a:lumMod val="5000"/>
                  <a:lumOff val="95000"/>
                </a:schemeClr>
              </a:gs>
              <a:gs pos="100000">
                <a:srgbClr val="56C4D2">
                  <a:alpha val="50000"/>
                </a:srgbClr>
              </a:gs>
            </a:gsLst>
            <a:lin ang="16200000" scaled="0"/>
          </a:gradFill>
          <a:ln>
            <a:noFill/>
          </a:ln>
        </p:spPr>
      </p:pic>
      <p:pic>
        <p:nvPicPr>
          <p:cNvPr id="5" name="Picture 12" descr="E:\2016.01\1.12 扁平化图标\蓝色\AR-蓝色最新-40.png">
            <a:extLst>
              <a:ext uri="{FF2B5EF4-FFF2-40B4-BE49-F238E27FC236}">
                <a16:creationId xmlns:a16="http://schemas.microsoft.com/office/drawing/2014/main" xmlns="" id="{DB36CF56-B3E5-44C2-8DBA-680E3736949B}"/>
              </a:ext>
            </a:extLst>
          </p:cNvPr>
          <p:cNvPicPr>
            <a:picLocks noChangeAspect="1" noChangeArrowheads="1"/>
          </p:cNvPicPr>
          <p:nvPr/>
        </p:nvPicPr>
        <p:blipFill>
          <a:blip r:embed="rId3" cstate="print"/>
          <a:srcRect/>
          <a:stretch>
            <a:fillRect/>
          </a:stretch>
        </p:blipFill>
        <p:spPr bwMode="gray">
          <a:xfrm>
            <a:off x="8758117" y="5827886"/>
            <a:ext cx="440049" cy="360040"/>
          </a:xfrm>
          <a:prstGeom prst="rect">
            <a:avLst/>
          </a:prstGeom>
          <a:gradFill>
            <a:gsLst>
              <a:gs pos="0">
                <a:schemeClr val="accent1">
                  <a:lumMod val="5000"/>
                  <a:lumOff val="95000"/>
                </a:schemeClr>
              </a:gs>
              <a:gs pos="100000">
                <a:srgbClr val="56C4D2">
                  <a:alpha val="50000"/>
                </a:srgbClr>
              </a:gs>
            </a:gsLst>
            <a:lin ang="16200000" scaled="0"/>
          </a:gradFill>
          <a:ln>
            <a:noFill/>
          </a:ln>
        </p:spPr>
      </p:pic>
      <p:sp>
        <p:nvSpPr>
          <p:cNvPr id="6" name="Freeform 159">
            <a:extLst>
              <a:ext uri="{FF2B5EF4-FFF2-40B4-BE49-F238E27FC236}">
                <a16:creationId xmlns:a16="http://schemas.microsoft.com/office/drawing/2014/main" xmlns="" id="{D5E784AD-CC97-4918-9CEC-C5AA496F6457}"/>
              </a:ext>
            </a:extLst>
          </p:cNvPr>
          <p:cNvSpPr/>
          <p:nvPr/>
        </p:nvSpPr>
        <p:spPr bwMode="gray">
          <a:xfrm flipH="1">
            <a:off x="6132574" y="567775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Network</a:t>
            </a:r>
            <a:endParaRPr lang="en-US" sz="1200" dirty="0">
              <a:solidFill>
                <a:schemeClr val="bg1">
                  <a:lumMod val="50000"/>
                </a:schemeClr>
              </a:solidFill>
              <a:latin typeface="Huawei Sans" panose="020C0503030203020204" pitchFamily="34" charset="0"/>
            </a:endParaRPr>
          </a:p>
        </p:txBody>
      </p:sp>
      <p:cxnSp>
        <p:nvCxnSpPr>
          <p:cNvPr id="7" name="Straight Connector 6">
            <a:extLst>
              <a:ext uri="{FF2B5EF4-FFF2-40B4-BE49-F238E27FC236}">
                <a16:creationId xmlns:a16="http://schemas.microsoft.com/office/drawing/2014/main" xmlns="" id="{B25E3F7A-104D-49FA-A10B-B704513D96D5}"/>
              </a:ext>
            </a:extLst>
          </p:cNvPr>
          <p:cNvCxnSpPr>
            <a:cxnSpLocks/>
            <a:stCxn id="4" idx="3"/>
            <a:endCxn id="6" idx="21"/>
          </p:cNvCxnSpPr>
          <p:nvPr/>
        </p:nvCxnSpPr>
        <p:spPr bwMode="gray">
          <a:xfrm flipV="1">
            <a:off x="4633659" y="6011069"/>
            <a:ext cx="149891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3C1F233E-9EA5-42F0-B1B2-3A0A5437FBA6}"/>
              </a:ext>
            </a:extLst>
          </p:cNvPr>
          <p:cNvCxnSpPr>
            <a:cxnSpLocks/>
            <a:stCxn id="5" idx="1"/>
            <a:endCxn id="6" idx="8"/>
          </p:cNvCxnSpPr>
          <p:nvPr/>
        </p:nvCxnSpPr>
        <p:spPr bwMode="gray">
          <a:xfrm flipH="1" flipV="1">
            <a:off x="7042056" y="6002416"/>
            <a:ext cx="17160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Arrow: Right 11">
            <a:extLst>
              <a:ext uri="{FF2B5EF4-FFF2-40B4-BE49-F238E27FC236}">
                <a16:creationId xmlns:a16="http://schemas.microsoft.com/office/drawing/2014/main" xmlns="" id="{9A6017AD-0FAB-475C-8A32-C8911E015F2A}"/>
              </a:ext>
            </a:extLst>
          </p:cNvPr>
          <p:cNvSpPr/>
          <p:nvPr/>
        </p:nvSpPr>
        <p:spPr bwMode="gray">
          <a:xfrm>
            <a:off x="2910540" y="3413414"/>
            <a:ext cx="1204606" cy="461233"/>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NQA test instance</a:t>
            </a:r>
            <a:endParaRPr lang="en-US" sz="1200" dirty="0">
              <a:solidFill>
                <a:schemeClr val="tx1"/>
              </a:solidFill>
              <a:latin typeface="Huawei Sans" panose="020C0503030203020204" pitchFamily="34" charset="0"/>
            </a:endParaRPr>
          </a:p>
        </p:txBody>
      </p:sp>
      <p:sp>
        <p:nvSpPr>
          <p:cNvPr id="13" name="Trapezoid 12">
            <a:extLst>
              <a:ext uri="{FF2B5EF4-FFF2-40B4-BE49-F238E27FC236}">
                <a16:creationId xmlns:a16="http://schemas.microsoft.com/office/drawing/2014/main" xmlns="" id="{58F37B92-7914-45D2-9895-41999DD1BAAD}"/>
              </a:ext>
            </a:extLst>
          </p:cNvPr>
          <p:cNvSpPr/>
          <p:nvPr/>
        </p:nvSpPr>
        <p:spPr bwMode="gray">
          <a:xfrm rot="5400000">
            <a:off x="1949418" y="3601409"/>
            <a:ext cx="1345198" cy="529256"/>
          </a:xfrm>
          <a:prstGeom prst="trapezoid">
            <a:avLst>
              <a:gd name="adj" fmla="val 52252"/>
            </a:avLst>
          </a:prstGeom>
          <a:gradFill>
            <a:gsLst>
              <a:gs pos="0">
                <a:schemeClr val="accent1">
                  <a:lumMod val="5000"/>
                  <a:lumOff val="95000"/>
                </a:schemeClr>
              </a:gs>
              <a:gs pos="100000">
                <a:srgbClr val="56C4D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100" dirty="0">
              <a:latin typeface="Huawei Sans" panose="020C0503030203020204" pitchFamily="34" charset="0"/>
            </a:endParaRPr>
          </a:p>
        </p:txBody>
      </p:sp>
      <p:sp>
        <p:nvSpPr>
          <p:cNvPr id="14" name="文本框 34">
            <a:extLst>
              <a:ext uri="{FF2B5EF4-FFF2-40B4-BE49-F238E27FC236}">
                <a16:creationId xmlns:a16="http://schemas.microsoft.com/office/drawing/2014/main" xmlns="" id="{6D0AC9AD-7D9E-4043-B0CA-57DDAE146AB5}"/>
              </a:ext>
            </a:extLst>
          </p:cNvPr>
          <p:cNvSpPr txBox="1"/>
          <p:nvPr/>
        </p:nvSpPr>
        <p:spPr bwMode="gray">
          <a:xfrm>
            <a:off x="3141477" y="5864175"/>
            <a:ext cx="949299" cy="276999"/>
          </a:xfrm>
          <a:prstGeom prst="rect">
            <a:avLst/>
          </a:prstGeom>
          <a:noFill/>
        </p:spPr>
        <p:txBody>
          <a:bodyPr wrap="none" rtlCol="0">
            <a:spAutoFit/>
          </a:bodyPr>
          <a:lstStyle/>
          <a:p>
            <a:pPr fontAlgn="ctr"/>
            <a:r>
              <a:rPr lang="en-US" sz="1200" dirty="0" smtClean="0">
                <a:latin typeface="Huawei Sans" panose="020C0503030203020204" pitchFamily="34" charset="0"/>
              </a:rPr>
              <a:t>NQA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34">
            <a:extLst>
              <a:ext uri="{FF2B5EF4-FFF2-40B4-BE49-F238E27FC236}">
                <a16:creationId xmlns:a16="http://schemas.microsoft.com/office/drawing/2014/main" xmlns="" id="{7931868A-E056-478A-B0C5-3D64CED79AC4}"/>
              </a:ext>
            </a:extLst>
          </p:cNvPr>
          <p:cNvSpPr txBox="1"/>
          <p:nvPr/>
        </p:nvSpPr>
        <p:spPr bwMode="gray">
          <a:xfrm>
            <a:off x="9143906" y="5856351"/>
            <a:ext cx="990977" cy="276999"/>
          </a:xfrm>
          <a:prstGeom prst="rect">
            <a:avLst/>
          </a:prstGeom>
          <a:noFill/>
        </p:spPr>
        <p:txBody>
          <a:bodyPr wrap="none" rtlCol="0">
            <a:spAutoFit/>
          </a:bodyPr>
          <a:lstStyle/>
          <a:p>
            <a:pPr fontAlgn="ctr"/>
            <a:r>
              <a:rPr lang="en-US" sz="1200" dirty="0" smtClean="0">
                <a:latin typeface="Huawei Sans" panose="020C0503030203020204" pitchFamily="34" charset="0"/>
              </a:rPr>
              <a:t>NQA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Shape 15">
            <a:extLst>
              <a:ext uri="{FF2B5EF4-FFF2-40B4-BE49-F238E27FC236}">
                <a16:creationId xmlns:a16="http://schemas.microsoft.com/office/drawing/2014/main" xmlns="" id="{E12CA1DD-0ECE-45CC-B2FF-0FC75AF5689B}"/>
              </a:ext>
            </a:extLst>
          </p:cNvPr>
          <p:cNvSpPr/>
          <p:nvPr/>
        </p:nvSpPr>
        <p:spPr bwMode="gray">
          <a:xfrm>
            <a:off x="4372530" y="3840629"/>
            <a:ext cx="4536504" cy="456750"/>
          </a:xfrm>
          <a:custGeom>
            <a:avLst/>
            <a:gdLst>
              <a:gd name="connsiteX0" fmla="*/ 9525 w 5397014"/>
              <a:gd name="connsiteY0" fmla="*/ 27652 h 456750"/>
              <a:gd name="connsiteX1" fmla="*/ 4657725 w 5397014"/>
              <a:gd name="connsiteY1" fmla="*/ 37177 h 456750"/>
              <a:gd name="connsiteX2" fmla="*/ 4914900 w 5397014"/>
              <a:gd name="connsiteY2" fmla="*/ 389602 h 456750"/>
              <a:gd name="connsiteX3" fmla="*/ 0 w 5397014"/>
              <a:gd name="connsiteY3" fmla="*/ 456277 h 456750"/>
            </a:gdLst>
            <a:ahLst/>
            <a:cxnLst>
              <a:cxn ang="0">
                <a:pos x="connsiteX0" y="connsiteY0"/>
              </a:cxn>
              <a:cxn ang="0">
                <a:pos x="connsiteX1" y="connsiteY1"/>
              </a:cxn>
              <a:cxn ang="0">
                <a:pos x="connsiteX2" y="connsiteY2"/>
              </a:cxn>
              <a:cxn ang="0">
                <a:pos x="connsiteX3" y="connsiteY3"/>
              </a:cxn>
            </a:cxnLst>
            <a:rect l="l" t="t" r="r" b="b"/>
            <a:pathLst>
              <a:path w="5397014" h="456750">
                <a:moveTo>
                  <a:pt x="9525" y="27652"/>
                </a:moveTo>
                <a:cubicBezTo>
                  <a:pt x="1924844" y="2252"/>
                  <a:pt x="3840163" y="-23148"/>
                  <a:pt x="4657725" y="37177"/>
                </a:cubicBezTo>
                <a:cubicBezTo>
                  <a:pt x="5475287" y="97502"/>
                  <a:pt x="5691187" y="319752"/>
                  <a:pt x="4914900" y="389602"/>
                </a:cubicBezTo>
                <a:cubicBezTo>
                  <a:pt x="4138613" y="459452"/>
                  <a:pt x="858838" y="457865"/>
                  <a:pt x="0" y="456277"/>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100" dirty="0">
              <a:latin typeface="Huawei Sans" panose="020C0503030203020204" pitchFamily="34" charset="0"/>
            </a:endParaRPr>
          </a:p>
        </p:txBody>
      </p:sp>
      <p:grpSp>
        <p:nvGrpSpPr>
          <p:cNvPr id="19" name="Group 18">
            <a:extLst>
              <a:ext uri="{FF2B5EF4-FFF2-40B4-BE49-F238E27FC236}">
                <a16:creationId xmlns:a16="http://schemas.microsoft.com/office/drawing/2014/main" xmlns="" id="{BAA68640-CC4C-45A4-AF4D-AE81DC9223AA}"/>
              </a:ext>
            </a:extLst>
          </p:cNvPr>
          <p:cNvGrpSpPr/>
          <p:nvPr/>
        </p:nvGrpSpPr>
        <p:grpSpPr bwMode="gray">
          <a:xfrm>
            <a:off x="4238600" y="3543852"/>
            <a:ext cx="1472466" cy="287715"/>
            <a:chOff x="3286046" y="4321969"/>
            <a:chExt cx="1472466" cy="287715"/>
          </a:xfrm>
        </p:grpSpPr>
        <p:sp>
          <p:nvSpPr>
            <p:cNvPr id="17" name="TextBox 120">
              <a:extLst>
                <a:ext uri="{FF2B5EF4-FFF2-40B4-BE49-F238E27FC236}">
                  <a16:creationId xmlns:a16="http://schemas.microsoft.com/office/drawing/2014/main" xmlns="" id="{FA77B686-5276-474E-9B12-2E5F8F5F2452}"/>
                </a:ext>
              </a:extLst>
            </p:cNvPr>
            <p:cNvSpPr txBox="1"/>
            <p:nvPr/>
          </p:nvSpPr>
          <p:spPr bwMode="gray">
            <a:xfrm>
              <a:off x="3286046" y="4321969"/>
              <a:ext cx="907083"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smtClean="0">
                  <a:solidFill>
                    <a:schemeClr val="bg1"/>
                  </a:solidFill>
                  <a:latin typeface="Huawei Sans" panose="020C0503030203020204" pitchFamily="34" charset="0"/>
                </a:rPr>
                <a:t>NQA test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120">
              <a:extLst>
                <a:ext uri="{FF2B5EF4-FFF2-40B4-BE49-F238E27FC236}">
                  <a16:creationId xmlns:a16="http://schemas.microsoft.com/office/drawing/2014/main" xmlns="" id="{A1013E87-E823-49F6-8AA9-DD8FF590621C}"/>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200" dirty="0" smtClean="0">
                  <a:solidFill>
                    <a:schemeClr val="bg1">
                      <a:lumMod val="50000"/>
                    </a:schemeClr>
                  </a:solidFill>
                  <a:latin typeface="Huawei Sans" panose="020C0503030203020204" pitchFamily="34" charset="0"/>
                </a:rPr>
                <a:t>Data</a:t>
              </a:r>
              <a:endParaRPr lang="en-US" sz="1200" dirty="0">
                <a:solidFill>
                  <a:schemeClr val="bg1">
                    <a:lumMod val="50000"/>
                  </a:schemeClr>
                </a:solidFill>
                <a:latin typeface="Huawei Sans" panose="020C0503030203020204" pitchFamily="34" charset="0"/>
              </a:endParaRPr>
            </a:p>
          </p:txBody>
        </p:sp>
      </p:grpSp>
      <p:sp>
        <p:nvSpPr>
          <p:cNvPr id="20" name="Rectangular Callout 72">
            <a:extLst>
              <a:ext uri="{FF2B5EF4-FFF2-40B4-BE49-F238E27FC236}">
                <a16:creationId xmlns:a16="http://schemas.microsoft.com/office/drawing/2014/main" xmlns="" id="{030B2F35-49A4-4BDC-A138-6FEBDEC987DE}"/>
              </a:ext>
            </a:extLst>
          </p:cNvPr>
          <p:cNvSpPr/>
          <p:nvPr/>
        </p:nvSpPr>
        <p:spPr bwMode="gray">
          <a:xfrm>
            <a:off x="3002208" y="3864133"/>
            <a:ext cx="1204607" cy="554873"/>
          </a:xfrm>
          <a:prstGeom prst="wedgeRectCallout">
            <a:avLst>
              <a:gd name="adj1" fmla="val 59342"/>
              <a:gd name="adj2" fmla="val -4254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Add the timestamp to NQA test data</a:t>
            </a:r>
            <a:endParaRPr lang="en-US" sz="1200" dirty="0">
              <a:solidFill>
                <a:schemeClr val="bg1">
                  <a:lumMod val="50000"/>
                </a:schemeClr>
              </a:solidFill>
              <a:latin typeface="Huawei Sans" panose="020C0503030203020204" pitchFamily="34" charset="0"/>
            </a:endParaRPr>
          </a:p>
        </p:txBody>
      </p:sp>
      <p:grpSp>
        <p:nvGrpSpPr>
          <p:cNvPr id="21" name="Group 20">
            <a:extLst>
              <a:ext uri="{FF2B5EF4-FFF2-40B4-BE49-F238E27FC236}">
                <a16:creationId xmlns:a16="http://schemas.microsoft.com/office/drawing/2014/main" xmlns="" id="{77BF641C-1A0F-44E1-B4E9-24F53D5823AF}"/>
              </a:ext>
            </a:extLst>
          </p:cNvPr>
          <p:cNvGrpSpPr/>
          <p:nvPr/>
        </p:nvGrpSpPr>
        <p:grpSpPr bwMode="gray">
          <a:xfrm>
            <a:off x="8330650" y="4287154"/>
            <a:ext cx="1472466" cy="287715"/>
            <a:chOff x="3286046" y="4321969"/>
            <a:chExt cx="1472466" cy="287715"/>
          </a:xfrm>
        </p:grpSpPr>
        <p:sp>
          <p:nvSpPr>
            <p:cNvPr id="22" name="TextBox 120">
              <a:extLst>
                <a:ext uri="{FF2B5EF4-FFF2-40B4-BE49-F238E27FC236}">
                  <a16:creationId xmlns:a16="http://schemas.microsoft.com/office/drawing/2014/main" xmlns="" id="{7B183715-118B-4F83-B257-9C1909D1643F}"/>
                </a:ext>
              </a:extLst>
            </p:cNvPr>
            <p:cNvSpPr txBox="1"/>
            <p:nvPr/>
          </p:nvSpPr>
          <p:spPr bwMode="gray">
            <a:xfrm>
              <a:off x="3286046" y="4321969"/>
              <a:ext cx="907083"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smtClean="0">
                  <a:solidFill>
                    <a:schemeClr val="bg1"/>
                  </a:solidFill>
                  <a:latin typeface="Huawei Sans" panose="020C0503030203020204" pitchFamily="34" charset="0"/>
                </a:rPr>
                <a:t>NQA test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E3A17D09-B0C9-4939-BC37-8DEF97E24081}"/>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200" dirty="0" smtClean="0">
                  <a:solidFill>
                    <a:schemeClr val="bg1">
                      <a:lumMod val="50000"/>
                    </a:schemeClr>
                  </a:solidFill>
                  <a:latin typeface="Huawei Sans" panose="020C0503030203020204" pitchFamily="34" charset="0"/>
                </a:rPr>
                <a:t>Data</a:t>
              </a:r>
              <a:endParaRPr lang="en-US" sz="1200" dirty="0">
                <a:solidFill>
                  <a:schemeClr val="bg1">
                    <a:lumMod val="50000"/>
                  </a:schemeClr>
                </a:solidFill>
                <a:latin typeface="Huawei Sans" panose="020C0503030203020204" pitchFamily="34" charset="0"/>
              </a:endParaRPr>
            </a:p>
          </p:txBody>
        </p:sp>
      </p:grpSp>
      <p:sp>
        <p:nvSpPr>
          <p:cNvPr id="24" name="Rectangular Callout 72">
            <a:extLst>
              <a:ext uri="{FF2B5EF4-FFF2-40B4-BE49-F238E27FC236}">
                <a16:creationId xmlns:a16="http://schemas.microsoft.com/office/drawing/2014/main" xmlns="" id="{EBA30D60-9DD0-4998-BB5D-095F096F1FA3}"/>
              </a:ext>
            </a:extLst>
          </p:cNvPr>
          <p:cNvSpPr/>
          <p:nvPr/>
        </p:nvSpPr>
        <p:spPr bwMode="gray">
          <a:xfrm>
            <a:off x="9993101" y="4118119"/>
            <a:ext cx="1670164" cy="588602"/>
          </a:xfrm>
          <a:prstGeom prst="wedgeRectCallout">
            <a:avLst>
              <a:gd name="adj1" fmla="val -60055"/>
              <a:gd name="adj2" fmla="val 1739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The NQA server returns a packet after receiving data</a:t>
            </a:r>
            <a:endParaRPr lang="en-US" sz="1200" dirty="0">
              <a:solidFill>
                <a:schemeClr val="bg1">
                  <a:lumMod val="50000"/>
                </a:schemeClr>
              </a:solidFill>
              <a:latin typeface="Huawei Sans" panose="020C0503030203020204" pitchFamily="34" charset="0"/>
            </a:endParaRPr>
          </a:p>
        </p:txBody>
      </p:sp>
      <p:grpSp>
        <p:nvGrpSpPr>
          <p:cNvPr id="25" name="Group 24">
            <a:extLst>
              <a:ext uri="{FF2B5EF4-FFF2-40B4-BE49-F238E27FC236}">
                <a16:creationId xmlns:a16="http://schemas.microsoft.com/office/drawing/2014/main" xmlns="" id="{7D37E70E-A655-4AE5-A0B6-10D8FD8E5947}"/>
              </a:ext>
            </a:extLst>
          </p:cNvPr>
          <p:cNvGrpSpPr/>
          <p:nvPr/>
        </p:nvGrpSpPr>
        <p:grpSpPr bwMode="gray">
          <a:xfrm>
            <a:off x="4238600" y="4419006"/>
            <a:ext cx="1472466" cy="287715"/>
            <a:chOff x="3286046" y="4321969"/>
            <a:chExt cx="1472466" cy="287715"/>
          </a:xfrm>
        </p:grpSpPr>
        <p:sp>
          <p:nvSpPr>
            <p:cNvPr id="26" name="TextBox 120">
              <a:extLst>
                <a:ext uri="{FF2B5EF4-FFF2-40B4-BE49-F238E27FC236}">
                  <a16:creationId xmlns:a16="http://schemas.microsoft.com/office/drawing/2014/main" xmlns="" id="{81FAAA99-BA95-475D-8DAA-AC2DA2DD66D6}"/>
                </a:ext>
              </a:extLst>
            </p:cNvPr>
            <p:cNvSpPr txBox="1"/>
            <p:nvPr/>
          </p:nvSpPr>
          <p:spPr bwMode="gray">
            <a:xfrm>
              <a:off x="3286046" y="4321969"/>
              <a:ext cx="907083"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smtClean="0">
                  <a:solidFill>
                    <a:schemeClr val="bg1"/>
                  </a:solidFill>
                  <a:latin typeface="Huawei Sans" panose="020C0503030203020204" pitchFamily="34" charset="0"/>
                </a:rPr>
                <a:t>NQA test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43544555-EC08-4CB1-BD85-3A98DCA08916}"/>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rtlCol="0" anchor="ctr">
              <a:spAutoFit/>
            </a:bodyPr>
            <a:lstStyle/>
            <a:p>
              <a:pPr fontAlgn="ctr"/>
              <a:r>
                <a:rPr lang="en-US" sz="1200" dirty="0" smtClean="0">
                  <a:solidFill>
                    <a:schemeClr val="bg1">
                      <a:lumMod val="50000"/>
                    </a:schemeClr>
                  </a:solidFill>
                  <a:latin typeface="Huawei Sans" panose="020C0503030203020204" pitchFamily="34" charset="0"/>
                </a:rPr>
                <a:t>Data</a:t>
              </a:r>
              <a:endParaRPr lang="en-US" sz="1200" dirty="0">
                <a:solidFill>
                  <a:schemeClr val="bg1">
                    <a:lumMod val="50000"/>
                  </a:schemeClr>
                </a:solidFill>
                <a:latin typeface="Huawei Sans" panose="020C0503030203020204" pitchFamily="34" charset="0"/>
              </a:endParaRPr>
            </a:p>
          </p:txBody>
        </p:sp>
      </p:grpSp>
      <p:sp>
        <p:nvSpPr>
          <p:cNvPr id="28" name="Rectangular Callout 72">
            <a:extLst>
              <a:ext uri="{FF2B5EF4-FFF2-40B4-BE49-F238E27FC236}">
                <a16:creationId xmlns:a16="http://schemas.microsoft.com/office/drawing/2014/main" xmlns="" id="{9E0FFC23-16B9-4197-BF79-BF3C45E5DFFA}"/>
              </a:ext>
            </a:extLst>
          </p:cNvPr>
          <p:cNvSpPr/>
          <p:nvPr/>
        </p:nvSpPr>
        <p:spPr bwMode="gray">
          <a:xfrm>
            <a:off x="2316678" y="4654733"/>
            <a:ext cx="1875300" cy="767868"/>
          </a:xfrm>
          <a:prstGeom prst="wedgeRectCallout">
            <a:avLst>
              <a:gd name="adj1" fmla="val 87961"/>
              <a:gd name="adj2" fmla="val -3256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Compare the timestamp with the local time of the device to determine the test result</a:t>
            </a:r>
            <a:endParaRPr lang="en-US" sz="1200" dirty="0">
              <a:solidFill>
                <a:schemeClr val="bg1">
                  <a:lumMod val="50000"/>
                </a:schemeClr>
              </a:solidFill>
              <a:latin typeface="Huawei Sans" panose="020C0503030203020204" pitchFamily="34" charset="0"/>
            </a:endParaRPr>
          </a:p>
        </p:txBody>
      </p:sp>
      <p:sp>
        <p:nvSpPr>
          <p:cNvPr id="33" name="Rectangle 32">
            <a:extLst>
              <a:ext uri="{FF2B5EF4-FFF2-40B4-BE49-F238E27FC236}">
                <a16:creationId xmlns:a16="http://schemas.microsoft.com/office/drawing/2014/main" xmlns="" id="{81F4E425-1063-4DAA-A7D9-991ECA47ED71}"/>
              </a:ext>
            </a:extLst>
          </p:cNvPr>
          <p:cNvSpPr/>
          <p:nvPr/>
        </p:nvSpPr>
        <p:spPr bwMode="gray">
          <a:xfrm>
            <a:off x="4372530" y="4925447"/>
            <a:ext cx="1723470" cy="287715"/>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NQA test results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4" name="Rectangle 33">
            <a:extLst>
              <a:ext uri="{FF2B5EF4-FFF2-40B4-BE49-F238E27FC236}">
                <a16:creationId xmlns:a16="http://schemas.microsoft.com/office/drawing/2014/main" xmlns="" id="{AA893194-6284-420C-8869-50F7A48BC440}"/>
              </a:ext>
            </a:extLst>
          </p:cNvPr>
          <p:cNvSpPr/>
          <p:nvPr/>
        </p:nvSpPr>
        <p:spPr bwMode="gray">
          <a:xfrm>
            <a:off x="4238600" y="5428627"/>
            <a:ext cx="1857400" cy="339944"/>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Other modules, such as VRRP and static route</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36" name="Straight Arrow Connector 35">
            <a:extLst>
              <a:ext uri="{FF2B5EF4-FFF2-40B4-BE49-F238E27FC236}">
                <a16:creationId xmlns:a16="http://schemas.microsoft.com/office/drawing/2014/main" xmlns="" id="{332692EE-3E94-4366-A4A0-6F663A73D7F6}"/>
              </a:ext>
            </a:extLst>
          </p:cNvPr>
          <p:cNvCxnSpPr>
            <a:cxnSpLocks/>
            <a:endCxn id="33" idx="0"/>
          </p:cNvCxnSpPr>
          <p:nvPr/>
        </p:nvCxnSpPr>
        <p:spPr bwMode="gray">
          <a:xfrm>
            <a:off x="5234265" y="4706721"/>
            <a:ext cx="0" cy="21872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xmlns="" id="{4EC0B634-02D5-4FDA-A33C-5CD53E31F217}"/>
              </a:ext>
            </a:extLst>
          </p:cNvPr>
          <p:cNvCxnSpPr>
            <a:cxnSpLocks/>
            <a:stCxn id="33" idx="2"/>
          </p:cNvCxnSpPr>
          <p:nvPr/>
        </p:nvCxnSpPr>
        <p:spPr bwMode="gray">
          <a:xfrm>
            <a:off x="5234265" y="5213162"/>
            <a:ext cx="0" cy="215465"/>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ular Callout 72">
            <a:extLst>
              <a:ext uri="{FF2B5EF4-FFF2-40B4-BE49-F238E27FC236}">
                <a16:creationId xmlns:a16="http://schemas.microsoft.com/office/drawing/2014/main" xmlns="" id="{6C4AF90C-0373-41FC-95FD-D499DEBFAB2E}"/>
              </a:ext>
            </a:extLst>
          </p:cNvPr>
          <p:cNvSpPr/>
          <p:nvPr/>
        </p:nvSpPr>
        <p:spPr bwMode="gray">
          <a:xfrm>
            <a:off x="6156035" y="5144900"/>
            <a:ext cx="1877622" cy="393531"/>
          </a:xfrm>
          <a:prstGeom prst="wedgeRectCallout">
            <a:avLst>
              <a:gd name="adj1" fmla="val -85289"/>
              <a:gd name="adj2" fmla="val -822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NQA test results can be used by other modules</a:t>
            </a:r>
            <a:endParaRPr lang="en-US" sz="1200" dirty="0">
              <a:solidFill>
                <a:schemeClr val="bg1">
                  <a:lumMod val="50000"/>
                </a:schemeClr>
              </a:solidFill>
              <a:latin typeface="Huawei Sans" panose="020C0503030203020204" pitchFamily="34" charset="0"/>
            </a:endParaRPr>
          </a:p>
        </p:txBody>
      </p:sp>
      <p:sp>
        <p:nvSpPr>
          <p:cNvPr id="43" name="TextBox 10">
            <a:extLst>
              <a:ext uri="{FF2B5EF4-FFF2-40B4-BE49-F238E27FC236}">
                <a16:creationId xmlns:a16="http://schemas.microsoft.com/office/drawing/2014/main" xmlns="" id="{ED2EA4A4-62A2-486B-8DF2-B2AFDDF9E198}"/>
              </a:ext>
            </a:extLst>
          </p:cNvPr>
          <p:cNvSpPr txBox="1"/>
          <p:nvPr/>
        </p:nvSpPr>
        <p:spPr bwMode="gray">
          <a:xfrm>
            <a:off x="1063591" y="3136415"/>
            <a:ext cx="1244290" cy="276999"/>
          </a:xfrm>
          <a:prstGeom prst="rect">
            <a:avLst/>
          </a:prstGeom>
          <a:solidFill>
            <a:srgbClr val="00B050"/>
          </a:solidFill>
          <a:ln>
            <a:noFill/>
          </a:ln>
        </p:spPr>
        <p:txBody>
          <a:bodyPr wrap="squar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TCP detection</a:t>
            </a:r>
          </a:p>
        </p:txBody>
      </p:sp>
      <p:sp>
        <p:nvSpPr>
          <p:cNvPr id="44" name="TextBox 11">
            <a:extLst>
              <a:ext uri="{FF2B5EF4-FFF2-40B4-BE49-F238E27FC236}">
                <a16:creationId xmlns:a16="http://schemas.microsoft.com/office/drawing/2014/main" xmlns="" id="{09B9583D-DE55-4AB3-888C-E98C9DAD19DC}"/>
              </a:ext>
            </a:extLst>
          </p:cNvPr>
          <p:cNvSpPr txBox="1"/>
          <p:nvPr/>
        </p:nvSpPr>
        <p:spPr bwMode="gray">
          <a:xfrm>
            <a:off x="1088457" y="3523403"/>
            <a:ext cx="1194558" cy="276999"/>
          </a:xfrm>
          <a:prstGeom prst="rect">
            <a:avLst/>
          </a:prstGeom>
          <a:solidFill>
            <a:srgbClr val="92D050"/>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DNS detection</a:t>
            </a:r>
          </a:p>
        </p:txBody>
      </p:sp>
      <p:sp>
        <p:nvSpPr>
          <p:cNvPr id="45" name="TextBox 12">
            <a:extLst>
              <a:ext uri="{FF2B5EF4-FFF2-40B4-BE49-F238E27FC236}">
                <a16:creationId xmlns:a16="http://schemas.microsoft.com/office/drawing/2014/main" xmlns="" id="{07D6A27B-C9A1-417B-B5D9-17D0C8A17868}"/>
              </a:ext>
            </a:extLst>
          </p:cNvPr>
          <p:cNvSpPr txBox="1"/>
          <p:nvPr/>
        </p:nvSpPr>
        <p:spPr bwMode="gray">
          <a:xfrm>
            <a:off x="1054794" y="4297379"/>
            <a:ext cx="1261884" cy="276999"/>
          </a:xfrm>
          <a:prstGeom prst="rect">
            <a:avLst/>
          </a:prstGeom>
          <a:solidFill>
            <a:srgbClr val="56C4D2"/>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HTTP detection</a:t>
            </a:r>
          </a:p>
        </p:txBody>
      </p:sp>
      <p:sp>
        <p:nvSpPr>
          <p:cNvPr id="46" name="TextBox 10">
            <a:extLst>
              <a:ext uri="{FF2B5EF4-FFF2-40B4-BE49-F238E27FC236}">
                <a16:creationId xmlns:a16="http://schemas.microsoft.com/office/drawing/2014/main" xmlns="" id="{ED2EA4A4-62A2-486B-8DF2-B2AFDDF9E198}"/>
              </a:ext>
            </a:extLst>
          </p:cNvPr>
          <p:cNvSpPr txBox="1"/>
          <p:nvPr/>
        </p:nvSpPr>
        <p:spPr bwMode="gray">
          <a:xfrm>
            <a:off x="1063591" y="3910391"/>
            <a:ext cx="1244290" cy="276999"/>
          </a:xfrm>
          <a:prstGeom prst="rect">
            <a:avLst/>
          </a:prstGeom>
          <a:solidFill>
            <a:srgbClr val="30B5C5"/>
          </a:solidFill>
          <a:ln>
            <a:noFill/>
          </a:ln>
        </p:spPr>
        <p:txBody>
          <a:bodyPr wrap="non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dirty="0"/>
              <a:t>ICMP detection</a:t>
            </a:r>
          </a:p>
        </p:txBody>
      </p:sp>
    </p:spTree>
    <p:extLst>
      <p:ext uri="{BB962C8B-B14F-4D97-AF65-F5344CB8AC3E}">
        <p14:creationId xmlns:p14="http://schemas.microsoft.com/office/powerpoint/2010/main" val="26720643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E32C6C-E22A-4D8F-9776-5ECD25BB2DE4}"/>
              </a:ext>
            </a:extLst>
          </p:cNvPr>
          <p:cNvSpPr>
            <a:spLocks noGrp="1"/>
          </p:cNvSpPr>
          <p:nvPr>
            <p:ph type="title"/>
          </p:nvPr>
        </p:nvSpPr>
        <p:spPr bwMode="gray"/>
        <p:txBody>
          <a:bodyPr/>
          <a:lstStyle/>
          <a:p>
            <a:r>
              <a:rPr lang="en-US" smtClean="0"/>
              <a:t>NQA Test Instance Types</a:t>
            </a:r>
            <a:endParaRPr lang="en-US" dirty="0"/>
          </a:p>
        </p:txBody>
      </p:sp>
      <p:sp>
        <p:nvSpPr>
          <p:cNvPr id="3" name="Text Placeholder 2">
            <a:extLst>
              <a:ext uri="{FF2B5EF4-FFF2-40B4-BE49-F238E27FC236}">
                <a16:creationId xmlns:a16="http://schemas.microsoft.com/office/drawing/2014/main" xmlns="" id="{3ADE1156-3197-469C-A784-D3CFF4BD65B7}"/>
              </a:ext>
            </a:extLst>
          </p:cNvPr>
          <p:cNvSpPr>
            <a:spLocks noGrp="1"/>
          </p:cNvSpPr>
          <p:nvPr>
            <p:ph type="body" sz="quarter" idx="10"/>
          </p:nvPr>
        </p:nvSpPr>
        <p:spPr bwMode="gray">
          <a:xfrm>
            <a:off x="455612" y="1052514"/>
            <a:ext cx="11293476" cy="434377"/>
          </a:xfrm>
        </p:spPr>
        <p:txBody>
          <a:bodyPr/>
          <a:lstStyle/>
          <a:p>
            <a:r>
              <a:rPr lang="en-US" sz="1800" smtClean="0"/>
              <a:t>NQA can be used to test the network quality of the following common services.</a:t>
            </a:r>
            <a:endParaRPr lang="en-US" altLang="zh-CN" sz="1800" dirty="0"/>
          </a:p>
        </p:txBody>
      </p:sp>
      <p:grpSp>
        <p:nvGrpSpPr>
          <p:cNvPr id="33" name="Group 32">
            <a:extLst>
              <a:ext uri="{FF2B5EF4-FFF2-40B4-BE49-F238E27FC236}">
                <a16:creationId xmlns:a16="http://schemas.microsoft.com/office/drawing/2014/main" xmlns="" id="{FC2B80BA-43A3-4760-8B84-C682FF5EF73D}"/>
              </a:ext>
            </a:extLst>
          </p:cNvPr>
          <p:cNvGrpSpPr/>
          <p:nvPr/>
        </p:nvGrpSpPr>
        <p:grpSpPr bwMode="gray">
          <a:xfrm>
            <a:off x="1600200" y="1801364"/>
            <a:ext cx="8203222" cy="4252180"/>
            <a:chOff x="817880" y="1913124"/>
            <a:chExt cx="8203222" cy="4252180"/>
          </a:xfrm>
        </p:grpSpPr>
        <p:sp>
          <p:nvSpPr>
            <p:cNvPr id="4" name="Rectangle 3">
              <a:extLst>
                <a:ext uri="{FF2B5EF4-FFF2-40B4-BE49-F238E27FC236}">
                  <a16:creationId xmlns:a16="http://schemas.microsoft.com/office/drawing/2014/main" xmlns="" id="{72102D37-D389-4E4E-BA9B-3C692933B6D6}"/>
                </a:ext>
              </a:extLst>
            </p:cNvPr>
            <p:cNvSpPr/>
            <p:nvPr/>
          </p:nvSpPr>
          <p:spPr bwMode="gray">
            <a:xfrm>
              <a:off x="817880" y="2990052"/>
              <a:ext cx="1614752"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Application layer</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a16="http://schemas.microsoft.com/office/drawing/2014/main" xmlns="" id="{CB3FC7CE-1E74-47C1-89B4-2662CB873BA7}"/>
                </a:ext>
              </a:extLst>
            </p:cNvPr>
            <p:cNvSpPr/>
            <p:nvPr/>
          </p:nvSpPr>
          <p:spPr bwMode="gray">
            <a:xfrm>
              <a:off x="2891644" y="2457533"/>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DHCP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6" name="Rectangle 5">
              <a:extLst>
                <a:ext uri="{FF2B5EF4-FFF2-40B4-BE49-F238E27FC236}">
                  <a16:creationId xmlns:a16="http://schemas.microsoft.com/office/drawing/2014/main" xmlns="" id="{D0AEB33D-BC3D-47CC-93E7-E2DAF8BC50FF}"/>
                </a:ext>
              </a:extLst>
            </p:cNvPr>
            <p:cNvSpPr/>
            <p:nvPr/>
          </p:nvSpPr>
          <p:spPr bwMode="gray">
            <a:xfrm>
              <a:off x="2891644" y="2985493"/>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DNS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7" name="Rectangle 6">
              <a:extLst>
                <a:ext uri="{FF2B5EF4-FFF2-40B4-BE49-F238E27FC236}">
                  <a16:creationId xmlns:a16="http://schemas.microsoft.com/office/drawing/2014/main" xmlns="" id="{9411EB76-7B20-4E12-A21C-FD45D3900398}"/>
                </a:ext>
              </a:extLst>
            </p:cNvPr>
            <p:cNvSpPr/>
            <p:nvPr/>
          </p:nvSpPr>
          <p:spPr bwMode="gray">
            <a:xfrm>
              <a:off x="2891644" y="3513490"/>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FTP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a16="http://schemas.microsoft.com/office/drawing/2014/main" xmlns="" id="{74D7D2A5-7437-428D-B050-A3FA0C8F0E55}"/>
                </a:ext>
              </a:extLst>
            </p:cNvPr>
            <p:cNvSpPr/>
            <p:nvPr/>
          </p:nvSpPr>
          <p:spPr bwMode="gray">
            <a:xfrm>
              <a:off x="2891644" y="4046598"/>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HTTP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9" name="Rectangle 8">
              <a:extLst>
                <a:ext uri="{FF2B5EF4-FFF2-40B4-BE49-F238E27FC236}">
                  <a16:creationId xmlns:a16="http://schemas.microsoft.com/office/drawing/2014/main" xmlns="" id="{24C3050D-E686-48C3-B721-100D96D607BE}"/>
                </a:ext>
              </a:extLst>
            </p:cNvPr>
            <p:cNvSpPr/>
            <p:nvPr/>
          </p:nvSpPr>
          <p:spPr bwMode="gray">
            <a:xfrm>
              <a:off x="817880" y="5313271"/>
              <a:ext cx="1614752"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Transport layer</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0" name="Rectangle 9">
              <a:extLst>
                <a:ext uri="{FF2B5EF4-FFF2-40B4-BE49-F238E27FC236}">
                  <a16:creationId xmlns:a16="http://schemas.microsoft.com/office/drawing/2014/main" xmlns="" id="{0C004D8A-B12B-4A3E-A5F6-6DCD40D49FBD}"/>
                </a:ext>
              </a:extLst>
            </p:cNvPr>
            <p:cNvSpPr/>
            <p:nvPr/>
          </p:nvSpPr>
          <p:spPr bwMode="gray">
            <a:xfrm>
              <a:off x="2891644" y="4785311"/>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TCP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1" name="Rectangle 10">
              <a:extLst>
                <a:ext uri="{FF2B5EF4-FFF2-40B4-BE49-F238E27FC236}">
                  <a16:creationId xmlns:a16="http://schemas.microsoft.com/office/drawing/2014/main" xmlns="" id="{65EA703A-A249-4879-8FC7-D7617DB90593}"/>
                </a:ext>
              </a:extLst>
            </p:cNvPr>
            <p:cNvSpPr/>
            <p:nvPr/>
          </p:nvSpPr>
          <p:spPr bwMode="gray">
            <a:xfrm>
              <a:off x="2891644" y="5313271"/>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UDP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2" name="Rectangle 11">
              <a:extLst>
                <a:ext uri="{FF2B5EF4-FFF2-40B4-BE49-F238E27FC236}">
                  <a16:creationId xmlns:a16="http://schemas.microsoft.com/office/drawing/2014/main" xmlns="" id="{1544ACFB-4BF2-429A-AB5C-BBA02677AF2F}"/>
                </a:ext>
              </a:extLst>
            </p:cNvPr>
            <p:cNvSpPr/>
            <p:nvPr/>
          </p:nvSpPr>
          <p:spPr bwMode="gray">
            <a:xfrm>
              <a:off x="2891644" y="5841268"/>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UDP jitter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xmlns="" id="{C3C0C616-49FC-4FA4-986F-699C97EF64BD}"/>
                </a:ext>
              </a:extLst>
            </p:cNvPr>
            <p:cNvSpPr/>
            <p:nvPr/>
          </p:nvSpPr>
          <p:spPr bwMode="gray">
            <a:xfrm>
              <a:off x="2891644" y="1955829"/>
              <a:ext cx="1404156"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SNMP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5" name="Left Brace 14">
              <a:extLst>
                <a:ext uri="{FF2B5EF4-FFF2-40B4-BE49-F238E27FC236}">
                  <a16:creationId xmlns:a16="http://schemas.microsoft.com/office/drawing/2014/main" xmlns="" id="{F4999955-3EC6-4BF7-B220-6763513B7DE7}"/>
                </a:ext>
              </a:extLst>
            </p:cNvPr>
            <p:cNvSpPr/>
            <p:nvPr/>
          </p:nvSpPr>
          <p:spPr bwMode="gray">
            <a:xfrm>
              <a:off x="2531604" y="2117847"/>
              <a:ext cx="360040" cy="2111039"/>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16" name="Left Brace 15">
              <a:extLst>
                <a:ext uri="{FF2B5EF4-FFF2-40B4-BE49-F238E27FC236}">
                  <a16:creationId xmlns:a16="http://schemas.microsoft.com/office/drawing/2014/main" xmlns="" id="{BAD7396C-8F77-4A02-9CAE-ECE6F19D725D}"/>
                </a:ext>
              </a:extLst>
            </p:cNvPr>
            <p:cNvSpPr/>
            <p:nvPr/>
          </p:nvSpPr>
          <p:spPr bwMode="gray">
            <a:xfrm>
              <a:off x="2531604" y="4912962"/>
              <a:ext cx="360040" cy="1090324"/>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17" name="Rectangle 16">
              <a:extLst>
                <a:ext uri="{FF2B5EF4-FFF2-40B4-BE49-F238E27FC236}">
                  <a16:creationId xmlns:a16="http://schemas.microsoft.com/office/drawing/2014/main" xmlns="" id="{D9009515-AEF5-415D-B824-3E89C5DFA603}"/>
                </a:ext>
              </a:extLst>
            </p:cNvPr>
            <p:cNvSpPr/>
            <p:nvPr/>
          </p:nvSpPr>
          <p:spPr bwMode="gray">
            <a:xfrm>
              <a:off x="5519487" y="3818898"/>
              <a:ext cx="1173842"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Connectivity</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8" name="Rectangle 17">
              <a:extLst>
                <a:ext uri="{FF2B5EF4-FFF2-40B4-BE49-F238E27FC236}">
                  <a16:creationId xmlns:a16="http://schemas.microsoft.com/office/drawing/2014/main" xmlns="" id="{08B3E0D8-607F-4BD4-9C72-AD0D2C8B961E}"/>
                </a:ext>
              </a:extLst>
            </p:cNvPr>
            <p:cNvSpPr/>
            <p:nvPr/>
          </p:nvSpPr>
          <p:spPr bwMode="gray">
            <a:xfrm>
              <a:off x="7194121" y="1913124"/>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ICMP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1" name="Left Brace 20">
              <a:extLst>
                <a:ext uri="{FF2B5EF4-FFF2-40B4-BE49-F238E27FC236}">
                  <a16:creationId xmlns:a16="http://schemas.microsoft.com/office/drawing/2014/main" xmlns="" id="{564981CB-3A7C-41AA-AD5F-8B9B47820760}"/>
                </a:ext>
              </a:extLst>
            </p:cNvPr>
            <p:cNvSpPr/>
            <p:nvPr/>
          </p:nvSpPr>
          <p:spPr bwMode="gray">
            <a:xfrm>
              <a:off x="6818736" y="2117078"/>
              <a:ext cx="360040" cy="3724190"/>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2" name="Rectangle 21">
              <a:extLst>
                <a:ext uri="{FF2B5EF4-FFF2-40B4-BE49-F238E27FC236}">
                  <a16:creationId xmlns:a16="http://schemas.microsoft.com/office/drawing/2014/main" xmlns="" id="{B276B7B1-4330-4B5F-B5A2-4730FE09AA64}"/>
                </a:ext>
              </a:extLst>
            </p:cNvPr>
            <p:cNvSpPr/>
            <p:nvPr/>
          </p:nvSpPr>
          <p:spPr bwMode="gray">
            <a:xfrm>
              <a:off x="7194121" y="2449476"/>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ICMP jitter test</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3" name="Rectangle 22">
              <a:extLst>
                <a:ext uri="{FF2B5EF4-FFF2-40B4-BE49-F238E27FC236}">
                  <a16:creationId xmlns:a16="http://schemas.microsoft.com/office/drawing/2014/main" xmlns="" id="{D4D614B9-7B35-4EE7-9F87-FE027F52733C}"/>
                </a:ext>
              </a:extLst>
            </p:cNvPr>
            <p:cNvSpPr/>
            <p:nvPr/>
          </p:nvSpPr>
          <p:spPr bwMode="gray">
            <a:xfrm>
              <a:off x="7194121" y="2985828"/>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LSP ping</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4" name="Rectangle 23">
              <a:extLst>
                <a:ext uri="{FF2B5EF4-FFF2-40B4-BE49-F238E27FC236}">
                  <a16:creationId xmlns:a16="http://schemas.microsoft.com/office/drawing/2014/main" xmlns="" id="{A0D02DAC-C45E-4413-9D14-22A150F96F38}"/>
                </a:ext>
              </a:extLst>
            </p:cNvPr>
            <p:cNvSpPr/>
            <p:nvPr/>
          </p:nvSpPr>
          <p:spPr bwMode="gray">
            <a:xfrm>
              <a:off x="7194121" y="3522180"/>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LSP trace</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5" name="Rectangle 24">
              <a:extLst>
                <a:ext uri="{FF2B5EF4-FFF2-40B4-BE49-F238E27FC236}">
                  <a16:creationId xmlns:a16="http://schemas.microsoft.com/office/drawing/2014/main" xmlns="" id="{9ED397F2-7428-42FD-88D0-5B0722A2CD04}"/>
                </a:ext>
              </a:extLst>
            </p:cNvPr>
            <p:cNvSpPr/>
            <p:nvPr/>
          </p:nvSpPr>
          <p:spPr bwMode="gray">
            <a:xfrm>
              <a:off x="7194121" y="4058532"/>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Trace</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6" name="Rectangle 25">
              <a:extLst>
                <a:ext uri="{FF2B5EF4-FFF2-40B4-BE49-F238E27FC236}">
                  <a16:creationId xmlns:a16="http://schemas.microsoft.com/office/drawing/2014/main" xmlns="" id="{22938B9A-F2A7-4531-9079-2BB962B85409}"/>
                </a:ext>
              </a:extLst>
            </p:cNvPr>
            <p:cNvSpPr/>
            <p:nvPr/>
          </p:nvSpPr>
          <p:spPr bwMode="gray">
            <a:xfrm>
              <a:off x="7194121" y="4594884"/>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VPLS ping</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7" name="Rectangle 26">
              <a:extLst>
                <a:ext uri="{FF2B5EF4-FFF2-40B4-BE49-F238E27FC236}">
                  <a16:creationId xmlns:a16="http://schemas.microsoft.com/office/drawing/2014/main" xmlns="" id="{FBD870AF-B056-4CBE-9260-55FBE1817630}"/>
                </a:ext>
              </a:extLst>
            </p:cNvPr>
            <p:cNvSpPr/>
            <p:nvPr/>
          </p:nvSpPr>
          <p:spPr bwMode="gray">
            <a:xfrm>
              <a:off x="7194121" y="5131236"/>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VPLS trace</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28" name="Rectangle 27">
              <a:extLst>
                <a:ext uri="{FF2B5EF4-FFF2-40B4-BE49-F238E27FC236}">
                  <a16:creationId xmlns:a16="http://schemas.microsoft.com/office/drawing/2014/main" xmlns="" id="{797804FA-F7C9-44A3-BAEB-F0215684A980}"/>
                </a:ext>
              </a:extLst>
            </p:cNvPr>
            <p:cNvSpPr/>
            <p:nvPr/>
          </p:nvSpPr>
          <p:spPr bwMode="gray">
            <a:xfrm>
              <a:off x="7194121" y="5667590"/>
              <a:ext cx="1826981" cy="32403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VPLS PW ping</a:t>
              </a:r>
              <a:endParaRPr lang="en-US" sz="14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416535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lt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Reliability</a:t>
            </a:r>
            <a:endParaRPr lang="en-US" altLang="zh-CN" dirty="0" smtClean="0">
              <a:solidFill>
                <a:schemeClr val="bg1">
                  <a:lumMod val="50000"/>
                </a:schemeClr>
              </a:solidFill>
              <a:sym typeface="Huawei Sans" panose="020C0503030203020204" pitchFamily="34" charset="0"/>
            </a:endParaRPr>
          </a:p>
          <a:p>
            <a:r>
              <a:rPr lang="en-US" b="1" dirty="0" smtClean="0"/>
              <a:t>Network Service and Management</a:t>
            </a:r>
            <a:endParaRPr lang="en-US" altLang="zh-CN" b="1" dirty="0" smtClean="0">
              <a:sym typeface="Huawei Sans" panose="020C0503030203020204" pitchFamily="34" charset="0"/>
            </a:endParaRPr>
          </a:p>
          <a:p>
            <a:r>
              <a:rPr lang="en-US" dirty="0" smtClean="0">
                <a:solidFill>
                  <a:schemeClr val="bg1">
                    <a:lumMod val="50000"/>
                  </a:schemeClr>
                </a:solidFill>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VPN</a:t>
            </a:r>
            <a:endParaRPr lang="en-US" altLang="zh-CN" dirty="0">
              <a:solidFill>
                <a:schemeClr val="bg1">
                  <a:lumMod val="50000"/>
                </a:schemeClr>
              </a:solidFill>
            </a:endParaRPr>
          </a:p>
        </p:txBody>
      </p:sp>
    </p:spTree>
    <p:extLst>
      <p:ext uri="{BB962C8B-B14F-4D97-AF65-F5344CB8AC3E}">
        <p14:creationId xmlns:p14="http://schemas.microsoft.com/office/powerpoint/2010/main" val="1781812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a:t>
            </a:r>
            <a:endParaRPr lang="en-US" altLang="zh-CN" dirty="0"/>
          </a:p>
        </p:txBody>
      </p:sp>
      <p:cxnSp>
        <p:nvCxnSpPr>
          <p:cNvPr id="3" name="直接连接符 2"/>
          <p:cNvCxnSpPr>
            <a:endCxn id="41" idx="2"/>
          </p:cNvCxnSpPr>
          <p:nvPr/>
        </p:nvCxnSpPr>
        <p:spPr bwMode="gray">
          <a:xfrm flipV="1">
            <a:off x="7048821" y="3038746"/>
            <a:ext cx="0" cy="1831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6892216" y="2043208"/>
            <a:ext cx="1133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7033384" y="1990231"/>
            <a:ext cx="2180459" cy="860828"/>
            <a:chOff x="-1233037" y="914446"/>
            <a:chExt cx="1573823" cy="778776"/>
          </a:xfrm>
        </p:grpSpPr>
        <p:cxnSp>
          <p:nvCxnSpPr>
            <p:cNvPr id="6"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H="1">
            <a:off x="1386485" y="2048767"/>
            <a:ext cx="295789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bwMode="gray">
          <a:xfrm>
            <a:off x="4895434" y="1648601"/>
            <a:ext cx="6589247"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ndParaRPr>
          </a:p>
        </p:txBody>
      </p:sp>
      <p:sp>
        <p:nvSpPr>
          <p:cNvPr id="10" name="文本框 9"/>
          <p:cNvSpPr txBox="1"/>
          <p:nvPr/>
        </p:nvSpPr>
        <p:spPr bwMode="gray">
          <a:xfrm>
            <a:off x="541539" y="1108805"/>
            <a:ext cx="4248680"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Using the Dynamic Host Configuration Protocol (DHCP) to automatically configure IP addresses</a:t>
            </a:r>
            <a:endParaRPr lang="en-US" altLang="zh-CN" sz="1400" dirty="0">
              <a:latin typeface="Huawei Sans" panose="020C0503030203020204" pitchFamily="34" charset="0"/>
            </a:endParaRPr>
          </a:p>
        </p:txBody>
      </p:sp>
      <p:sp>
        <p:nvSpPr>
          <p:cNvPr id="11" name="文本框 10"/>
          <p:cNvSpPr txBox="1"/>
          <p:nvPr/>
        </p:nvSpPr>
        <p:spPr bwMode="gray">
          <a:xfrm>
            <a:off x="4895436" y="1108805"/>
            <a:ext cx="6589246"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Typical application of DHCP on a large-scale campus network</a:t>
            </a:r>
            <a:endParaRPr lang="en-US" altLang="zh-CN" sz="1400" dirty="0">
              <a:latin typeface="Huawei Sans" panose="020C0503030203020204" pitchFamily="34" charset="0"/>
            </a:endParaRPr>
          </a:p>
        </p:txBody>
      </p:sp>
      <p:pic>
        <p:nvPicPr>
          <p:cNvPr id="12" name="图片 14" descr="日志告警服务器-蓝.png"/>
          <p:cNvPicPr>
            <a:picLocks noChangeAspect="1"/>
          </p:cNvPicPr>
          <p:nvPr/>
        </p:nvPicPr>
        <p:blipFill>
          <a:blip r:embed="rId3" cstate="print"/>
          <a:stretch>
            <a:fillRect/>
          </a:stretch>
        </p:blipFill>
        <p:spPr bwMode="gray">
          <a:xfrm>
            <a:off x="890335" y="1920468"/>
            <a:ext cx="490552" cy="306312"/>
          </a:xfrm>
          <a:prstGeom prst="rect">
            <a:avLst/>
          </a:prstGeom>
        </p:spPr>
      </p:pic>
      <p:sp>
        <p:nvSpPr>
          <p:cNvPr id="13" name="文本框 12"/>
          <p:cNvSpPr txBox="1"/>
          <p:nvPr/>
        </p:nvSpPr>
        <p:spPr bwMode="gray">
          <a:xfrm>
            <a:off x="624094" y="2275817"/>
            <a:ext cx="10230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pic>
        <p:nvPicPr>
          <p:cNvPr id="14" name="图片 72" descr="交换机.png"/>
          <p:cNvPicPr>
            <a:picLocks noChangeAspect="1"/>
          </p:cNvPicPr>
          <p:nvPr/>
        </p:nvPicPr>
        <p:blipFill>
          <a:blip r:embed="rId4" cstate="print"/>
          <a:stretch>
            <a:fillRect/>
          </a:stretch>
        </p:blipFill>
        <p:spPr bwMode="gray">
          <a:xfrm>
            <a:off x="3969515" y="1891056"/>
            <a:ext cx="444805" cy="365137"/>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2453205" y="1891055"/>
            <a:ext cx="446281" cy="365139"/>
          </a:xfrm>
          <a:prstGeom prst="rect">
            <a:avLst/>
          </a:prstGeom>
        </p:spPr>
      </p:pic>
      <p:sp>
        <p:nvSpPr>
          <p:cNvPr id="16" name="文本框 15"/>
          <p:cNvSpPr txBox="1"/>
          <p:nvPr/>
        </p:nvSpPr>
        <p:spPr bwMode="gray">
          <a:xfrm>
            <a:off x="2083074" y="2275817"/>
            <a:ext cx="118654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Layer 2 switch</a:t>
            </a:r>
            <a:endParaRPr lang="en-US" altLang="zh-CN" sz="1200" dirty="0">
              <a:latin typeface="Huawei Sans" panose="020C0503030203020204" pitchFamily="34" charset="0"/>
            </a:endParaRPr>
          </a:p>
        </p:txBody>
      </p:sp>
      <p:sp>
        <p:nvSpPr>
          <p:cNvPr id="17" name="文本框 16"/>
          <p:cNvSpPr txBox="1"/>
          <p:nvPr/>
        </p:nvSpPr>
        <p:spPr bwMode="gray">
          <a:xfrm>
            <a:off x="3660373" y="2275817"/>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a:latin typeface="Huawei Sans" panose="020C0503030203020204" pitchFamily="34" charset="0"/>
            </a:endParaRPr>
          </a:p>
        </p:txBody>
      </p:sp>
      <p:grpSp>
        <p:nvGrpSpPr>
          <p:cNvPr id="18" name="组合 17"/>
          <p:cNvGrpSpPr/>
          <p:nvPr/>
        </p:nvGrpSpPr>
        <p:grpSpPr bwMode="gray">
          <a:xfrm>
            <a:off x="1137910" y="2584851"/>
            <a:ext cx="3033135" cy="3328174"/>
            <a:chOff x="1137910" y="3137492"/>
            <a:chExt cx="3033135" cy="2721770"/>
          </a:xfrm>
        </p:grpSpPr>
        <p:cxnSp>
          <p:nvCxnSpPr>
            <p:cNvPr id="19" name="直接连接符 18"/>
            <p:cNvCxnSpPr/>
            <p:nvPr/>
          </p:nvCxnSpPr>
          <p:spPr bwMode="gray">
            <a:xfrm flipV="1">
              <a:off x="1137910"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4171045"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bwMode="gray">
          <a:xfrm>
            <a:off x="1137910" y="3005100"/>
            <a:ext cx="2441511" cy="0"/>
          </a:xfrm>
          <a:prstGeom prst="line">
            <a:avLst/>
          </a:prstGeom>
          <a:noFill/>
          <a:ln w="19050" algn="ctr">
            <a:solidFill>
              <a:srgbClr val="EC7061"/>
            </a:solidFill>
            <a:prstDash val="solid"/>
            <a:round/>
            <a:headEnd type="none" w="med" len="med"/>
            <a:tailEnd type="triangle" w="med" len="med"/>
          </a:ln>
        </p:spPr>
      </p:cxnSp>
      <p:cxnSp>
        <p:nvCxnSpPr>
          <p:cNvPr id="22" name="直接连接符 21"/>
          <p:cNvCxnSpPr/>
          <p:nvPr/>
        </p:nvCxnSpPr>
        <p:spPr bwMode="gray">
          <a:xfrm flipH="1">
            <a:off x="1594177" y="3883829"/>
            <a:ext cx="2576868" cy="0"/>
          </a:xfrm>
          <a:prstGeom prst="line">
            <a:avLst/>
          </a:prstGeom>
          <a:noFill/>
          <a:ln w="19050" algn="ctr">
            <a:solidFill>
              <a:srgbClr val="EC7061"/>
            </a:solidFill>
            <a:prstDash val="solid"/>
            <a:round/>
            <a:headEnd type="none" w="med" len="med"/>
            <a:tailEnd type="triangle" w="med" len="med"/>
          </a:ln>
        </p:spPr>
      </p:cxnSp>
      <p:cxnSp>
        <p:nvCxnSpPr>
          <p:cNvPr id="23" name="直接连接符 22"/>
          <p:cNvCxnSpPr/>
          <p:nvPr/>
        </p:nvCxnSpPr>
        <p:spPr bwMode="gray">
          <a:xfrm>
            <a:off x="1137910" y="4756455"/>
            <a:ext cx="2441511" cy="0"/>
          </a:xfrm>
          <a:prstGeom prst="line">
            <a:avLst/>
          </a:prstGeom>
          <a:noFill/>
          <a:ln w="19050" algn="ctr">
            <a:solidFill>
              <a:srgbClr val="EC7061"/>
            </a:solidFill>
            <a:prstDash val="solid"/>
            <a:round/>
            <a:headEnd type="none" w="med" len="med"/>
            <a:tailEnd type="triangle" w="med" len="med"/>
          </a:ln>
        </p:spPr>
      </p:cxnSp>
      <p:cxnSp>
        <p:nvCxnSpPr>
          <p:cNvPr id="24" name="直接连接符 23"/>
          <p:cNvCxnSpPr/>
          <p:nvPr/>
        </p:nvCxnSpPr>
        <p:spPr bwMode="gray">
          <a:xfrm flipH="1">
            <a:off x="1594177" y="5655939"/>
            <a:ext cx="2576868" cy="0"/>
          </a:xfrm>
          <a:prstGeom prst="line">
            <a:avLst/>
          </a:prstGeom>
          <a:noFill/>
          <a:ln w="19050" algn="ctr">
            <a:solidFill>
              <a:srgbClr val="EC7061"/>
            </a:solidFill>
            <a:prstDash val="solid"/>
            <a:round/>
            <a:headEnd type="none" w="med" len="med"/>
            <a:tailEnd type="triangle" w="med" len="med"/>
          </a:ln>
        </p:spPr>
      </p:cxnSp>
      <p:sp>
        <p:nvSpPr>
          <p:cNvPr id="25" name="圆角矩形 24"/>
          <p:cNvSpPr/>
          <p:nvPr/>
        </p:nvSpPr>
        <p:spPr bwMode="gray">
          <a:xfrm>
            <a:off x="541540" y="1648601"/>
            <a:ext cx="4248680"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ndParaRPr>
          </a:p>
        </p:txBody>
      </p:sp>
      <p:sp>
        <p:nvSpPr>
          <p:cNvPr id="26" name="文本框 25"/>
          <p:cNvSpPr txBox="1"/>
          <p:nvPr/>
        </p:nvSpPr>
        <p:spPr bwMode="gray">
          <a:xfrm>
            <a:off x="1224673" y="2548915"/>
            <a:ext cx="2218091" cy="430887"/>
          </a:xfrm>
          <a:prstGeom prst="rect">
            <a:avLst/>
          </a:prstGeom>
          <a:noFill/>
        </p:spPr>
        <p:txBody>
          <a:bodyPr wrap="square" rtlCol="0">
            <a:spAutoFit/>
          </a:bodyPr>
          <a:lstStyle/>
          <a:p>
            <a:pPr fontAlgn="ctr"/>
            <a:r>
              <a:rPr lang="en-US" sz="1100" b="1" dirty="0" smtClean="0">
                <a:latin typeface="Huawei Sans" panose="020C0503030203020204" pitchFamily="34" charset="0"/>
              </a:rPr>
              <a:t>The DHCP client broadcasts a DHCP Discover message.</a:t>
            </a:r>
            <a:endParaRPr lang="en-US" altLang="zh-CN" sz="1100" b="1" dirty="0">
              <a:latin typeface="Huawei Sans" panose="020C0503030203020204" pitchFamily="34" charset="0"/>
            </a:endParaRPr>
          </a:p>
        </p:txBody>
      </p:sp>
      <p:sp>
        <p:nvSpPr>
          <p:cNvPr id="27" name="椭圆 26"/>
          <p:cNvSpPr>
            <a:spLocks noChangeAspect="1"/>
          </p:cNvSpPr>
          <p:nvPr/>
        </p:nvSpPr>
        <p:spPr bwMode="gray">
          <a:xfrm>
            <a:off x="1031478" y="290096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1</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4084516" y="377969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1594177" y="3431876"/>
            <a:ext cx="2561048" cy="430887"/>
          </a:xfrm>
          <a:prstGeom prst="rect">
            <a:avLst/>
          </a:prstGeom>
          <a:noFill/>
        </p:spPr>
        <p:txBody>
          <a:bodyPr wrap="square" rtlCol="0">
            <a:spAutoFit/>
          </a:bodyPr>
          <a:lstStyle/>
          <a:p>
            <a:pPr algn="r" fontAlgn="ctr"/>
            <a:r>
              <a:rPr lang="en-US" sz="1100" b="1" dirty="0" smtClean="0">
                <a:latin typeface="Huawei Sans" panose="020C0503030203020204" pitchFamily="34" charset="0"/>
              </a:rPr>
              <a:t>The DHCP server responds with a DHCP Offer message.</a:t>
            </a:r>
            <a:endParaRPr lang="en-US" altLang="zh-CN" sz="1100" b="1" dirty="0">
              <a:latin typeface="Huawei Sans" panose="020C0503030203020204" pitchFamily="34" charset="0"/>
            </a:endParaRPr>
          </a:p>
        </p:txBody>
      </p:sp>
      <p:sp>
        <p:nvSpPr>
          <p:cNvPr id="30" name="文本框 29"/>
          <p:cNvSpPr txBox="1"/>
          <p:nvPr/>
        </p:nvSpPr>
        <p:spPr bwMode="gray">
          <a:xfrm>
            <a:off x="1224674" y="4314056"/>
            <a:ext cx="2301944" cy="430887"/>
          </a:xfrm>
          <a:prstGeom prst="rect">
            <a:avLst/>
          </a:prstGeom>
          <a:noFill/>
        </p:spPr>
        <p:txBody>
          <a:bodyPr wrap="square" rtlCol="0">
            <a:spAutoFit/>
          </a:bodyPr>
          <a:lstStyle/>
          <a:p>
            <a:pPr fontAlgn="ctr"/>
            <a:r>
              <a:rPr lang="en-US" sz="1100" b="1" dirty="0" smtClean="0">
                <a:latin typeface="Huawei Sans" panose="020C0503030203020204" pitchFamily="34" charset="0"/>
              </a:rPr>
              <a:t>The DHCP client broadcasts a DHCP Request message.</a:t>
            </a:r>
            <a:endParaRPr lang="en-US" altLang="zh-CN" sz="1100" b="1" dirty="0">
              <a:latin typeface="Huawei Sans" panose="020C0503030203020204" pitchFamily="34" charset="0"/>
            </a:endParaRPr>
          </a:p>
        </p:txBody>
      </p:sp>
      <p:sp>
        <p:nvSpPr>
          <p:cNvPr id="31" name="椭圆 30"/>
          <p:cNvSpPr>
            <a:spLocks noChangeAspect="1"/>
          </p:cNvSpPr>
          <p:nvPr/>
        </p:nvSpPr>
        <p:spPr bwMode="gray">
          <a:xfrm>
            <a:off x="1031478" y="4654425"/>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3</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084516" y="555180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rPr>
              <a:t>4</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594177" y="5176790"/>
            <a:ext cx="2561048" cy="430887"/>
          </a:xfrm>
          <a:prstGeom prst="rect">
            <a:avLst/>
          </a:prstGeom>
          <a:noFill/>
        </p:spPr>
        <p:txBody>
          <a:bodyPr wrap="square" rtlCol="0">
            <a:spAutoFit/>
          </a:bodyPr>
          <a:lstStyle/>
          <a:p>
            <a:pPr algn="r" fontAlgn="ctr"/>
            <a:r>
              <a:rPr lang="en-US" sz="1100" b="1" dirty="0" smtClean="0">
                <a:latin typeface="Huawei Sans" panose="020C0503030203020204" pitchFamily="34" charset="0"/>
              </a:rPr>
              <a:t>The DHCP server responds with a DHCP ACK message.</a:t>
            </a:r>
            <a:endParaRPr lang="en-US" altLang="zh-CN" sz="1100" b="1" dirty="0">
              <a:latin typeface="Huawei Sans" panose="020C0503030203020204" pitchFamily="34" charset="0"/>
            </a:endParaRPr>
          </a:p>
        </p:txBody>
      </p:sp>
      <p:sp>
        <p:nvSpPr>
          <p:cNvPr id="34" name="文本框 33"/>
          <p:cNvSpPr txBox="1"/>
          <p:nvPr/>
        </p:nvSpPr>
        <p:spPr bwMode="gray">
          <a:xfrm>
            <a:off x="1224674" y="3010197"/>
            <a:ext cx="1977239" cy="600164"/>
          </a:xfrm>
          <a:prstGeom prst="rect">
            <a:avLst/>
          </a:prstGeom>
          <a:noFill/>
        </p:spPr>
        <p:txBody>
          <a:bodyPr wrap="square" rtlCol="0">
            <a:spAutoFit/>
          </a:bodyPr>
          <a:lstStyle/>
          <a:p>
            <a:pPr fontAlgn="ctr"/>
            <a:r>
              <a:rPr lang="en-US" sz="1100" dirty="0" smtClean="0">
                <a:solidFill>
                  <a:schemeClr val="bg1">
                    <a:lumMod val="75000"/>
                  </a:schemeClr>
                </a:solidFill>
                <a:latin typeface="Huawei Sans" panose="020C0503030203020204" pitchFamily="34" charset="0"/>
              </a:rPr>
              <a:t>Search for the DHCP server on the network</a:t>
            </a:r>
          </a:p>
          <a:p>
            <a:pPr fontAlgn="ctr"/>
            <a:endParaRPr lang="en-US" altLang="zh-CN" sz="1100" dirty="0">
              <a:solidFill>
                <a:schemeClr val="bg1">
                  <a:lumMod val="50000"/>
                </a:schemeClr>
              </a:solidFill>
              <a:latin typeface="Huawei Sans" panose="020C0503030203020204" pitchFamily="34" charset="0"/>
            </a:endParaRPr>
          </a:p>
        </p:txBody>
      </p:sp>
      <p:sp>
        <p:nvSpPr>
          <p:cNvPr id="35" name="文本框 34"/>
          <p:cNvSpPr txBox="1"/>
          <p:nvPr/>
        </p:nvSpPr>
        <p:spPr bwMode="gray">
          <a:xfrm>
            <a:off x="1919491" y="3890351"/>
            <a:ext cx="2235736" cy="430887"/>
          </a:xfrm>
          <a:prstGeom prst="rect">
            <a:avLst/>
          </a:prstGeom>
          <a:noFill/>
        </p:spPr>
        <p:txBody>
          <a:bodyPr wrap="square" rtlCol="0">
            <a:spAutoFit/>
          </a:bodyPr>
          <a:lstStyle/>
          <a:p>
            <a:pPr algn="r" fontAlgn="ctr"/>
            <a:r>
              <a:rPr lang="en-US" sz="1100" dirty="0" smtClean="0">
                <a:solidFill>
                  <a:schemeClr val="bg1">
                    <a:lumMod val="75000"/>
                  </a:schemeClr>
                </a:solidFill>
                <a:latin typeface="Huawei Sans" panose="020C0503030203020204" pitchFamily="34" charset="0"/>
              </a:rPr>
              <a:t>Provide information such as the IP address</a:t>
            </a:r>
            <a:endParaRPr lang="en-US" altLang="zh-CN" sz="1100" dirty="0">
              <a:solidFill>
                <a:schemeClr val="bg1">
                  <a:lumMod val="75000"/>
                </a:schemeClr>
              </a:solidFill>
              <a:latin typeface="Huawei Sans" panose="020C0503030203020204" pitchFamily="34" charset="0"/>
            </a:endParaRPr>
          </a:p>
        </p:txBody>
      </p:sp>
      <p:sp>
        <p:nvSpPr>
          <p:cNvPr id="36" name="文本框 35"/>
          <p:cNvSpPr txBox="1"/>
          <p:nvPr/>
        </p:nvSpPr>
        <p:spPr bwMode="gray">
          <a:xfrm>
            <a:off x="1224673" y="4754755"/>
            <a:ext cx="2244344" cy="430887"/>
          </a:xfrm>
          <a:prstGeom prst="rect">
            <a:avLst/>
          </a:prstGeom>
          <a:noFill/>
        </p:spPr>
        <p:txBody>
          <a:bodyPr wrap="square" rtlCol="0">
            <a:spAutoFit/>
          </a:bodyPr>
          <a:lstStyle/>
          <a:p>
            <a:pPr fontAlgn="ctr"/>
            <a:r>
              <a:rPr lang="en-US" sz="1100" dirty="0" smtClean="0">
                <a:solidFill>
                  <a:schemeClr val="bg1">
                    <a:lumMod val="75000"/>
                  </a:schemeClr>
                </a:solidFill>
                <a:latin typeface="Huawei Sans" panose="020C0503030203020204" pitchFamily="34" charset="0"/>
              </a:rPr>
              <a:t>Specify the IP address provided by a DHCP server</a:t>
            </a:r>
            <a:endParaRPr lang="en-US" altLang="zh-CN" sz="1100" dirty="0">
              <a:solidFill>
                <a:schemeClr val="bg1">
                  <a:lumMod val="75000"/>
                </a:schemeClr>
              </a:solidFill>
              <a:latin typeface="Huawei Sans" panose="020C0503030203020204" pitchFamily="34" charset="0"/>
            </a:endParaRPr>
          </a:p>
        </p:txBody>
      </p:sp>
      <p:sp>
        <p:nvSpPr>
          <p:cNvPr id="37" name="文本框 36"/>
          <p:cNvSpPr txBox="1"/>
          <p:nvPr/>
        </p:nvSpPr>
        <p:spPr bwMode="gray">
          <a:xfrm>
            <a:off x="1968411" y="5655939"/>
            <a:ext cx="2186816" cy="261610"/>
          </a:xfrm>
          <a:prstGeom prst="rect">
            <a:avLst/>
          </a:prstGeom>
          <a:noFill/>
        </p:spPr>
        <p:txBody>
          <a:bodyPr wrap="none" rtlCol="0">
            <a:spAutoFit/>
          </a:bodyPr>
          <a:lstStyle/>
          <a:p>
            <a:pPr algn="r" fontAlgn="ctr"/>
            <a:r>
              <a:rPr lang="en-US" sz="1100" dirty="0" smtClean="0">
                <a:solidFill>
                  <a:schemeClr val="bg1">
                    <a:lumMod val="75000"/>
                  </a:schemeClr>
                </a:solidFill>
                <a:latin typeface="Huawei Sans" panose="020C0503030203020204" pitchFamily="34" charset="0"/>
              </a:rPr>
              <a:t>Check the IP address allocation</a:t>
            </a:r>
            <a:endParaRPr lang="en-US" altLang="zh-CN" sz="1100" dirty="0">
              <a:solidFill>
                <a:schemeClr val="bg1">
                  <a:lumMod val="75000"/>
                </a:schemeClr>
              </a:solidFill>
              <a:latin typeface="Huawei Sans" panose="020C0503030203020204" pitchFamily="34" charset="0"/>
            </a:endParaRPr>
          </a:p>
        </p:txBody>
      </p:sp>
      <p:pic>
        <p:nvPicPr>
          <p:cNvPr id="38" name="图片 86" descr="核心交换机.png"/>
          <p:cNvPicPr>
            <a:picLocks noChangeAspect="1"/>
          </p:cNvPicPr>
          <p:nvPr/>
        </p:nvPicPr>
        <p:blipFill>
          <a:blip r:embed="rId6" cstate="print"/>
          <a:stretch>
            <a:fillRect/>
          </a:stretch>
        </p:blipFill>
        <p:spPr bwMode="gray">
          <a:xfrm>
            <a:off x="7908193" y="1860637"/>
            <a:ext cx="446281" cy="365140"/>
          </a:xfrm>
          <a:prstGeom prst="rect">
            <a:avLst/>
          </a:prstGeom>
        </p:spPr>
      </p:pic>
      <p:pic>
        <p:nvPicPr>
          <p:cNvPr id="39" name="图片 72" descr="交换机.png"/>
          <p:cNvPicPr>
            <a:picLocks noChangeAspect="1"/>
          </p:cNvPicPr>
          <p:nvPr/>
        </p:nvPicPr>
        <p:blipFill>
          <a:blip r:embed="rId4" cstate="print"/>
          <a:stretch>
            <a:fillRect/>
          </a:stretch>
        </p:blipFill>
        <p:spPr bwMode="gray">
          <a:xfrm>
            <a:off x="9393645" y="1877236"/>
            <a:ext cx="404368" cy="331943"/>
          </a:xfrm>
          <a:prstGeom prst="rect">
            <a:avLst/>
          </a:prstGeom>
        </p:spPr>
      </p:pic>
      <p:pic>
        <p:nvPicPr>
          <p:cNvPr id="40" name="图片 102" descr="AC-蓝.png"/>
          <p:cNvPicPr>
            <a:picLocks noChangeAspect="1"/>
          </p:cNvPicPr>
          <p:nvPr/>
        </p:nvPicPr>
        <p:blipFill>
          <a:blip r:embed="rId7" cstate="print"/>
          <a:stretch>
            <a:fillRect/>
          </a:stretch>
        </p:blipFill>
        <p:spPr bwMode="gray">
          <a:xfrm>
            <a:off x="6524315" y="1906501"/>
            <a:ext cx="405710" cy="331945"/>
          </a:xfrm>
          <a:prstGeom prst="rect">
            <a:avLst/>
          </a:prstGeom>
        </p:spPr>
      </p:pic>
      <p:pic>
        <p:nvPicPr>
          <p:cNvPr id="41" name="图片 87" descr="汇聚交换机.png"/>
          <p:cNvPicPr>
            <a:picLocks noChangeAspect="1"/>
          </p:cNvPicPr>
          <p:nvPr/>
        </p:nvPicPr>
        <p:blipFill>
          <a:blip r:embed="rId8" cstate="print"/>
          <a:stretch>
            <a:fillRect/>
          </a:stretch>
        </p:blipFill>
        <p:spPr bwMode="gray">
          <a:xfrm>
            <a:off x="6845966" y="2706801"/>
            <a:ext cx="405710" cy="331945"/>
          </a:xfrm>
          <a:prstGeom prst="rect">
            <a:avLst/>
          </a:prstGeom>
        </p:spPr>
      </p:pic>
      <p:pic>
        <p:nvPicPr>
          <p:cNvPr id="42" name="图片 76" descr="接入交换机.png"/>
          <p:cNvPicPr>
            <a:picLocks noChangeAspect="1"/>
          </p:cNvPicPr>
          <p:nvPr/>
        </p:nvPicPr>
        <p:blipFill>
          <a:blip r:embed="rId5" cstate="print"/>
          <a:stretch>
            <a:fillRect/>
          </a:stretch>
        </p:blipFill>
        <p:spPr bwMode="gray">
          <a:xfrm>
            <a:off x="6845966" y="3765003"/>
            <a:ext cx="405710" cy="331945"/>
          </a:xfrm>
          <a:prstGeom prst="rect">
            <a:avLst/>
          </a:prstGeom>
        </p:spPr>
      </p:pic>
      <p:pic>
        <p:nvPicPr>
          <p:cNvPr id="43" name="图片 87" descr="汇聚交换机.png"/>
          <p:cNvPicPr>
            <a:picLocks noChangeAspect="1"/>
          </p:cNvPicPr>
          <p:nvPr/>
        </p:nvPicPr>
        <p:blipFill>
          <a:blip r:embed="rId8" cstate="print"/>
          <a:stretch>
            <a:fillRect/>
          </a:stretch>
        </p:blipFill>
        <p:spPr bwMode="gray">
          <a:xfrm>
            <a:off x="9010992" y="2706801"/>
            <a:ext cx="405710" cy="331945"/>
          </a:xfrm>
          <a:prstGeom prst="rect">
            <a:avLst/>
          </a:prstGeom>
        </p:spPr>
      </p:pic>
      <p:pic>
        <p:nvPicPr>
          <p:cNvPr id="44" name="图片 76" descr="接入交换机.png"/>
          <p:cNvPicPr>
            <a:picLocks noChangeAspect="1"/>
          </p:cNvPicPr>
          <p:nvPr/>
        </p:nvPicPr>
        <p:blipFill>
          <a:blip r:embed="rId5" cstate="print"/>
          <a:stretch>
            <a:fillRect/>
          </a:stretch>
        </p:blipFill>
        <p:spPr bwMode="gray">
          <a:xfrm>
            <a:off x="9010992" y="3326726"/>
            <a:ext cx="405710" cy="331945"/>
          </a:xfrm>
          <a:prstGeom prst="rect">
            <a:avLst/>
          </a:prstGeom>
        </p:spPr>
      </p:pic>
      <p:pic>
        <p:nvPicPr>
          <p:cNvPr id="45" name="图片 105" descr="AP.png"/>
          <p:cNvPicPr>
            <a:picLocks noChangeAspect="1"/>
          </p:cNvPicPr>
          <p:nvPr/>
        </p:nvPicPr>
        <p:blipFill>
          <a:blip r:embed="rId9" cstate="print"/>
          <a:stretch>
            <a:fillRect/>
          </a:stretch>
        </p:blipFill>
        <p:spPr bwMode="gray">
          <a:xfrm>
            <a:off x="9010992" y="4078351"/>
            <a:ext cx="405710" cy="331945"/>
          </a:xfrm>
          <a:prstGeom prst="rect">
            <a:avLst/>
          </a:prstGeom>
        </p:spPr>
      </p:pic>
      <p:cxnSp>
        <p:nvCxnSpPr>
          <p:cNvPr id="46" name="直接连接符 45"/>
          <p:cNvCxnSpPr>
            <a:stCxn id="44" idx="0"/>
            <a:endCxn id="43" idx="2"/>
          </p:cNvCxnSpPr>
          <p:nvPr/>
        </p:nvCxnSpPr>
        <p:spPr bwMode="gray">
          <a:xfrm flipV="1">
            <a:off x="9213847" y="3038746"/>
            <a:ext cx="0" cy="2879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4" idx="2"/>
          </p:cNvCxnSpPr>
          <p:nvPr/>
        </p:nvCxnSpPr>
        <p:spPr bwMode="gray">
          <a:xfrm flipV="1">
            <a:off x="9213847" y="3658671"/>
            <a:ext cx="0" cy="4196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66"/>
          <p:cNvCxnSpPr>
            <a:stCxn id="38" idx="3"/>
          </p:cNvCxnSpPr>
          <p:nvPr/>
        </p:nvCxnSpPr>
        <p:spPr bwMode="gray">
          <a:xfrm>
            <a:off x="8354474" y="2043207"/>
            <a:ext cx="10902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11" descr="开放网络-蓝.png"/>
          <p:cNvPicPr>
            <a:picLocks noChangeAspect="1"/>
          </p:cNvPicPr>
          <p:nvPr/>
        </p:nvPicPr>
        <p:blipFill>
          <a:blip r:embed="rId10" cstate="print"/>
          <a:stretch>
            <a:fillRect/>
          </a:stretch>
        </p:blipFill>
        <p:spPr bwMode="gray">
          <a:xfrm>
            <a:off x="6845966" y="4775353"/>
            <a:ext cx="445956" cy="343290"/>
          </a:xfrm>
          <a:prstGeom prst="rect">
            <a:avLst/>
          </a:prstGeom>
        </p:spPr>
      </p:pic>
      <p:pic>
        <p:nvPicPr>
          <p:cNvPr id="50" name="图片 158" descr="SAN网络-蓝.png"/>
          <p:cNvPicPr>
            <a:picLocks noChangeAspect="1"/>
          </p:cNvPicPr>
          <p:nvPr/>
        </p:nvPicPr>
        <p:blipFill>
          <a:blip r:embed="rId11" cstate="print"/>
          <a:stretch>
            <a:fillRect/>
          </a:stretch>
        </p:blipFill>
        <p:spPr bwMode="gray">
          <a:xfrm>
            <a:off x="9137448" y="4767128"/>
            <a:ext cx="201006" cy="329310"/>
          </a:xfrm>
          <a:prstGeom prst="rect">
            <a:avLst/>
          </a:prstGeom>
        </p:spPr>
      </p:pic>
      <p:grpSp>
        <p:nvGrpSpPr>
          <p:cNvPr id="51" name="组合 758"/>
          <p:cNvGrpSpPr/>
          <p:nvPr/>
        </p:nvGrpSpPr>
        <p:grpSpPr bwMode="gray">
          <a:xfrm flipV="1">
            <a:off x="9092617" y="4506044"/>
            <a:ext cx="236214" cy="200032"/>
            <a:chOff x="7440613" y="4868863"/>
            <a:chExt cx="1019175" cy="828675"/>
          </a:xfrm>
          <a:solidFill>
            <a:schemeClr val="bg1">
              <a:lumMod val="50000"/>
            </a:schemeClr>
          </a:solidFill>
        </p:grpSpPr>
        <p:sp>
          <p:nvSpPr>
            <p:cNvPr id="5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sp>
          <p:nvSpPr>
            <p:cNvPr id="5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grpSp>
      <p:sp>
        <p:nvSpPr>
          <p:cNvPr id="54" name="文本框 53"/>
          <p:cNvSpPr txBox="1"/>
          <p:nvPr/>
        </p:nvSpPr>
        <p:spPr bwMode="gray">
          <a:xfrm>
            <a:off x="9889509" y="1884227"/>
            <a:ext cx="10807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sz="1200" dirty="0">
              <a:latin typeface="Huawei Sans" panose="020C0503030203020204" pitchFamily="34" charset="0"/>
            </a:endParaRPr>
          </a:p>
        </p:txBody>
      </p:sp>
      <p:sp>
        <p:nvSpPr>
          <p:cNvPr id="55" name="文本框 54"/>
          <p:cNvSpPr txBox="1"/>
          <p:nvPr/>
        </p:nvSpPr>
        <p:spPr bwMode="gray">
          <a:xfrm>
            <a:off x="5780354" y="4810866"/>
            <a:ext cx="1023037" cy="276999"/>
          </a:xfrm>
          <a:prstGeom prst="rect">
            <a:avLst/>
          </a:prstGeom>
          <a:noFill/>
        </p:spPr>
        <p:txBody>
          <a:bodyPr wrap="none" rtlCol="0">
            <a:spAutoFit/>
          </a:bodyPr>
          <a:lstStyle/>
          <a:p>
            <a:pPr algn="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56" name="文本框 55"/>
          <p:cNvSpPr txBox="1"/>
          <p:nvPr/>
        </p:nvSpPr>
        <p:spPr bwMode="gray">
          <a:xfrm>
            <a:off x="9284069" y="4810866"/>
            <a:ext cx="1023037" cy="276999"/>
          </a:xfrm>
          <a:prstGeom prst="rect">
            <a:avLst/>
          </a:prstGeom>
          <a:noFill/>
        </p:spPr>
        <p:txBody>
          <a:bodyPr wrap="none" rtlCol="0">
            <a:spAutoFit/>
          </a:bodyPr>
          <a:lstStyle/>
          <a:p>
            <a:pP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57" name="文本框 56"/>
          <p:cNvSpPr txBox="1"/>
          <p:nvPr/>
        </p:nvSpPr>
        <p:spPr bwMode="gray">
          <a:xfrm>
            <a:off x="5303397" y="2571169"/>
            <a:ext cx="1524828" cy="600164"/>
          </a:xfrm>
          <a:prstGeom prst="rect">
            <a:avLst/>
          </a:prstGeom>
          <a:noFill/>
        </p:spPr>
        <p:txBody>
          <a:bodyPr wrap="square" rtlCol="0">
            <a:spAutoFit/>
          </a:bodyPr>
          <a:lstStyle/>
          <a:p>
            <a:pPr algn="r" fontAlgn="ctr"/>
            <a:r>
              <a:rPr lang="en-US" sz="1100" dirty="0" smtClean="0">
                <a:latin typeface="Huawei Sans" panose="020C0503030203020204" pitchFamily="34" charset="0"/>
              </a:rPr>
              <a:t>Layer 3 gateway</a:t>
            </a:r>
          </a:p>
          <a:p>
            <a:pPr algn="r" fontAlgn="ctr"/>
            <a:r>
              <a:rPr lang="en-US" sz="1100" b="1" dirty="0" smtClean="0">
                <a:solidFill>
                  <a:srgbClr val="C7000B"/>
                </a:solidFill>
                <a:latin typeface="Huawei Sans" panose="020C0503030203020204" pitchFamily="34" charset="0"/>
              </a:rPr>
              <a:t>Deploy a DHCP relay agent</a:t>
            </a:r>
            <a:endParaRPr lang="en-US" sz="1100" b="1" dirty="0">
              <a:solidFill>
                <a:srgbClr val="C7000B"/>
              </a:solidFill>
              <a:latin typeface="Huawei Sans" panose="020C0503030203020204" pitchFamily="34" charset="0"/>
            </a:endParaRPr>
          </a:p>
        </p:txBody>
      </p:sp>
      <p:sp>
        <p:nvSpPr>
          <p:cNvPr id="58" name="矩形 57"/>
          <p:cNvSpPr/>
          <p:nvPr/>
        </p:nvSpPr>
        <p:spPr bwMode="gray">
          <a:xfrm>
            <a:off x="4895437" y="5068396"/>
            <a:ext cx="6678638" cy="1054135"/>
          </a:xfrm>
          <a:prstGeom prst="rect">
            <a:avLst/>
          </a:prstGeom>
        </p:spPr>
        <p:txBody>
          <a:bodyPr wrap="square">
            <a:spAutoFit/>
          </a:bodyPr>
          <a:lstStyle/>
          <a:p>
            <a:pPr marL="177800" indent="-177800" fontAlgn="ctr">
              <a:lnSpc>
                <a:spcPts val="1800"/>
              </a:lnSpc>
              <a:spcAft>
                <a:spcPts val="300"/>
              </a:spcAft>
              <a:buFont typeface="Arial" panose="020B0604020202020204" pitchFamily="34" charset="0"/>
              <a:buChar char="•"/>
            </a:pPr>
            <a:r>
              <a:rPr lang="en-US" sz="1100" dirty="0" smtClean="0">
                <a:latin typeface="Huawei Sans" panose="020C0503030203020204" pitchFamily="34" charset="0"/>
              </a:rPr>
              <a:t>DHCP is widely used on various campus networks to implement automatic IP address configuration for wired or wireless terminals.</a:t>
            </a:r>
          </a:p>
          <a:p>
            <a:pPr marL="177800" indent="-177800" fontAlgn="ctr">
              <a:lnSpc>
                <a:spcPts val="1800"/>
              </a:lnSpc>
              <a:spcAft>
                <a:spcPts val="300"/>
              </a:spcAft>
              <a:buFont typeface="Arial" panose="020B0604020202020204" pitchFamily="34" charset="0"/>
              <a:buChar char="•"/>
            </a:pPr>
            <a:r>
              <a:rPr lang="en-US" sz="1100" dirty="0" smtClean="0">
                <a:latin typeface="Huawei Sans" panose="020C0503030203020204" pitchFamily="34" charset="0"/>
              </a:rPr>
              <a:t>A DHCP relay agent forwards DHCP messages between a DHCP server and DHCP clients to help the DHCP server to dynamically allocate network parameters to the DHCP clients.</a:t>
            </a:r>
            <a:endParaRPr lang="en-US" altLang="zh-CN" sz="1100" dirty="0">
              <a:latin typeface="Huawei Sans" panose="020C0503030203020204" pitchFamily="34" charset="0"/>
            </a:endParaRPr>
          </a:p>
        </p:txBody>
      </p:sp>
      <p:sp>
        <p:nvSpPr>
          <p:cNvPr id="59" name="文本框 58"/>
          <p:cNvSpPr txBox="1"/>
          <p:nvPr/>
        </p:nvSpPr>
        <p:spPr bwMode="gray">
          <a:xfrm>
            <a:off x="9429263" y="2571169"/>
            <a:ext cx="1355216" cy="600164"/>
          </a:xfrm>
          <a:prstGeom prst="rect">
            <a:avLst/>
          </a:prstGeom>
          <a:noFill/>
        </p:spPr>
        <p:txBody>
          <a:bodyPr wrap="square" rtlCol="0">
            <a:spAutoFit/>
          </a:bodyPr>
          <a:lstStyle/>
          <a:p>
            <a:pPr fontAlgn="ctr"/>
            <a:r>
              <a:rPr lang="en-US" sz="1100" dirty="0" smtClean="0">
                <a:latin typeface="Huawei Sans" panose="020C0503030203020204" pitchFamily="34" charset="0"/>
              </a:rPr>
              <a:t>Layer 3 gateway</a:t>
            </a:r>
          </a:p>
          <a:p>
            <a:pPr fontAlgn="ctr"/>
            <a:r>
              <a:rPr lang="en-US" sz="1100" b="1" dirty="0" smtClean="0">
                <a:solidFill>
                  <a:srgbClr val="C7000B"/>
                </a:solidFill>
                <a:latin typeface="Huawei Sans" panose="020C0503030203020204" pitchFamily="34" charset="0"/>
              </a:rPr>
              <a:t>Deploy a DHCP relay agent</a:t>
            </a:r>
            <a:endParaRPr lang="en-US" altLang="zh-CN" sz="1100" b="1" dirty="0">
              <a:solidFill>
                <a:srgbClr val="C7000B"/>
              </a:solidFill>
              <a:latin typeface="Huawei Sans" panose="020C0503030203020204" pitchFamily="34" charset="0"/>
            </a:endParaRPr>
          </a:p>
        </p:txBody>
      </p:sp>
    </p:spTree>
    <p:extLst>
      <p:ext uri="{BB962C8B-B14F-4D97-AF65-F5344CB8AC3E}">
        <p14:creationId xmlns:p14="http://schemas.microsoft.com/office/powerpoint/2010/main" val="38565236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Option Fields of DHCP</a:t>
            </a:r>
            <a:endParaRPr lang="en-US" altLang="zh-CN" dirty="0"/>
          </a:p>
        </p:txBody>
      </p:sp>
      <p:pic>
        <p:nvPicPr>
          <p:cNvPr id="3" name="图片 72" descr="交换机.png"/>
          <p:cNvPicPr>
            <a:picLocks noChangeAspect="1"/>
          </p:cNvPicPr>
          <p:nvPr/>
        </p:nvPicPr>
        <p:blipFill>
          <a:blip r:embed="rId3" cstate="print"/>
          <a:stretch>
            <a:fillRect/>
          </a:stretch>
        </p:blipFill>
        <p:spPr bwMode="gray">
          <a:xfrm>
            <a:off x="1408697" y="1618573"/>
            <a:ext cx="444805" cy="365137"/>
          </a:xfrm>
          <a:prstGeom prst="rect">
            <a:avLst/>
          </a:prstGeom>
        </p:spPr>
      </p:pic>
      <p:sp>
        <p:nvSpPr>
          <p:cNvPr id="4" name="文本框 3"/>
          <p:cNvSpPr txBox="1"/>
          <p:nvPr/>
        </p:nvSpPr>
        <p:spPr bwMode="gray">
          <a:xfrm>
            <a:off x="1037026" y="5599553"/>
            <a:ext cx="118814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client</a:t>
            </a:r>
            <a:endParaRPr lang="en-US" altLang="zh-CN" sz="1400" dirty="0">
              <a:latin typeface="Huawei Sans" panose="020C0503030203020204" pitchFamily="34" charset="0"/>
            </a:endParaRPr>
          </a:p>
        </p:txBody>
      </p:sp>
      <p:pic>
        <p:nvPicPr>
          <p:cNvPr id="5" name="图片 72" descr="交换机.png"/>
          <p:cNvPicPr>
            <a:picLocks noChangeAspect="1"/>
          </p:cNvPicPr>
          <p:nvPr/>
        </p:nvPicPr>
        <p:blipFill>
          <a:blip r:embed="rId3" cstate="print"/>
          <a:stretch>
            <a:fillRect/>
          </a:stretch>
        </p:blipFill>
        <p:spPr bwMode="gray">
          <a:xfrm>
            <a:off x="1408697" y="5224472"/>
            <a:ext cx="444805" cy="365137"/>
          </a:xfrm>
          <a:prstGeom prst="rect">
            <a:avLst/>
          </a:prstGeom>
        </p:spPr>
      </p:pic>
      <p:sp>
        <p:nvSpPr>
          <p:cNvPr id="6" name="文本框 5"/>
          <p:cNvSpPr txBox="1"/>
          <p:nvPr/>
        </p:nvSpPr>
        <p:spPr bwMode="gray">
          <a:xfrm>
            <a:off x="1017790" y="1982713"/>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a:latin typeface="Huawei Sans" panose="020C0503030203020204" pitchFamily="34" charset="0"/>
            </a:endParaRPr>
          </a:p>
        </p:txBody>
      </p:sp>
      <p:cxnSp>
        <p:nvCxnSpPr>
          <p:cNvPr id="7" name="直接箭头连接符 6"/>
          <p:cNvCxnSpPr/>
          <p:nvPr/>
        </p:nvCxnSpPr>
        <p:spPr bwMode="gray">
          <a:xfrm>
            <a:off x="1631099" y="2246050"/>
            <a:ext cx="0" cy="2902999"/>
          </a:xfrm>
          <a:prstGeom prst="straightConnector1">
            <a:avLst/>
          </a:prstGeom>
          <a:noFill/>
          <a:ln w="31750" algn="ctr">
            <a:solidFill>
              <a:srgbClr val="30B5C5"/>
            </a:solidFill>
            <a:prstDash val="solid"/>
            <a:round/>
            <a:headEnd type="none" w="med" len="med"/>
            <a:tailEnd type="triangle" w="med" len="med"/>
          </a:ln>
        </p:spPr>
      </p:cxnSp>
      <p:sp>
        <p:nvSpPr>
          <p:cNvPr id="8" name="圆角矩形 7"/>
          <p:cNvSpPr/>
          <p:nvPr/>
        </p:nvSpPr>
        <p:spPr bwMode="gray">
          <a:xfrm>
            <a:off x="1853502" y="2791312"/>
            <a:ext cx="3130622" cy="1791705"/>
          </a:xfrm>
          <a:prstGeom prst="roundRect">
            <a:avLst>
              <a:gd name="adj" fmla="val 2303"/>
            </a:avLst>
          </a:prstGeom>
          <a:solidFill>
            <a:srgbClr val="BEE9EE"/>
          </a:solidFill>
          <a:ln w="12700" cap="flat" cmpd="sng" algn="ctr">
            <a:solidFill>
              <a:schemeClr val="bg1"/>
            </a:solidFill>
            <a:prstDash val="solid"/>
            <a:miter lim="800000"/>
          </a:ln>
          <a:effectLst/>
        </p:spPr>
        <p:txBody>
          <a:bodyPr rtlCol="0" anchor="t" anchorCtr="0"/>
          <a:lstStyle/>
          <a:p>
            <a:pPr marL="0" marR="0" lvl="0" indent="0" algn="ctr" defTabSz="914478" eaLnBrk="1" fontAlgn="ctr" latinLnBrk="0" hangingPunct="1">
              <a:spcBef>
                <a:spcPts val="0"/>
              </a:spcBef>
              <a:spcAft>
                <a:spcPts val="0"/>
              </a:spcAft>
              <a:buClrTx/>
              <a:buSzTx/>
              <a:buFontTx/>
              <a:buNone/>
              <a:tabLst/>
              <a:defRPr/>
            </a:pPr>
            <a:r>
              <a:rPr lang="en-US" sz="1400" b="1" dirty="0" smtClean="0">
                <a:latin typeface="Huawei Sans" panose="020C0503030203020204" pitchFamily="34" charset="0"/>
              </a:rPr>
              <a:t>DHCP Offer</a:t>
            </a:r>
            <a:endParaRPr kumimoji="0" lang="en-US" altLang="zh-CN" sz="1400" b="1"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White">
          <a:xfrm>
            <a:off x="1990236" y="3156460"/>
            <a:ext cx="2833777" cy="774642"/>
          </a:xfrm>
          <a:prstGeom prst="roundRect">
            <a:avLst>
              <a:gd name="adj" fmla="val 2303"/>
            </a:avLst>
          </a:prstGeom>
          <a:solidFill>
            <a:schemeClr val="bg1">
              <a:lumMod val="95000"/>
            </a:schemeClr>
          </a:solidFill>
          <a:ln w="12700" cap="flat" cmpd="sng" algn="ctr">
            <a:solidFill>
              <a:schemeClr val="bg1"/>
            </a:solidFill>
            <a:prstDash val="solid"/>
            <a:miter lim="800000"/>
          </a:ln>
          <a:effectLst/>
        </p:spPr>
        <p:txBody>
          <a:bodyPr rtlCol="0" anchor="ctr"/>
          <a:lstStyle/>
          <a:p>
            <a:pPr algn="ctr" fontAlgn="ctr">
              <a:defRPr/>
            </a:pPr>
            <a:r>
              <a:rPr lang="en-US" sz="1400" dirty="0" smtClean="0">
                <a:solidFill>
                  <a:schemeClr val="bg1">
                    <a:lumMod val="50000"/>
                  </a:schemeClr>
                </a:solidFill>
                <a:latin typeface="Huawei Sans" panose="020C0503030203020204" pitchFamily="34" charset="0"/>
              </a:rPr>
              <a:t>IP address assigned to a DHCP client</a:t>
            </a:r>
            <a:endParaRPr lang="en-US" altLang="zh-CN" sz="1400" kern="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1400" dirty="0" smtClean="0">
                <a:solidFill>
                  <a:schemeClr val="bg1">
                    <a:lumMod val="50000"/>
                  </a:schemeClr>
                </a:solidFill>
                <a:latin typeface="Huawei Sans" panose="020C0503030203020204" pitchFamily="34" charset="0"/>
              </a:rPr>
              <a:t>…</a:t>
            </a:r>
            <a:endParaRPr kumimoji="0" lang="en-US" altLang="zh-CN" sz="1400" b="0" u="none" strike="noStrike" kern="0" cap="none" spc="0" normalizeH="0" baseline="0" noProof="0" dirty="0" smtClean="0">
              <a:ln>
                <a:noFill/>
              </a:ln>
              <a:solidFill>
                <a:schemeClr val="bg1">
                  <a:lumMod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990235" y="4054649"/>
            <a:ext cx="2833777" cy="332130"/>
          </a:xfrm>
          <a:prstGeom prst="roundRect">
            <a:avLst>
              <a:gd name="adj" fmla="val 2303"/>
            </a:avLst>
          </a:prstGeom>
          <a:solidFill>
            <a:schemeClr val="accent2">
              <a:lumMod val="20000"/>
              <a:lumOff val="80000"/>
            </a:schemeClr>
          </a:solidFill>
          <a:ln w="12700" cap="flat" cmpd="sng" algn="ctr">
            <a:solidFill>
              <a:schemeClr val="bg1"/>
            </a:solidFill>
            <a:prstDash val="solid"/>
            <a:miter lim="800000"/>
          </a:ln>
          <a:effectLst/>
        </p:spPr>
        <p:txBody>
          <a:bodyPr rtlCol="0" anchor="ctr"/>
          <a:lstStyle/>
          <a:p>
            <a:pPr marL="0" marR="0" lvl="0" indent="0" algn="ctr" defTabSz="914478" eaLnBrk="1" fontAlgn="ctr" latinLnBrk="0" hangingPunct="1">
              <a:spcBef>
                <a:spcPts val="0"/>
              </a:spcBef>
              <a:spcAft>
                <a:spcPts val="0"/>
              </a:spcAft>
              <a:buClrTx/>
              <a:buSzTx/>
              <a:buFontTx/>
              <a:buNone/>
              <a:tabLst/>
              <a:defRPr/>
            </a:pPr>
            <a:r>
              <a:rPr lang="en-US" sz="1400" b="1" dirty="0" smtClean="0">
                <a:solidFill>
                  <a:srgbClr val="C7000B"/>
                </a:solidFill>
                <a:latin typeface="Huawei Sans" panose="020C0503030203020204" pitchFamily="34" charset="0"/>
              </a:rPr>
              <a:t>Options</a:t>
            </a:r>
            <a:endParaRPr kumimoji="0" lang="en-US" altLang="zh-CN" sz="1400" b="1"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5464783" y="1797336"/>
            <a:ext cx="5735814" cy="160706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It stores control information and parameters allocated to a DHCP client.</a:t>
            </a: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 DHCP message can carry multiple Options fields.</a:t>
            </a: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DHCP predefines a large number of Options fields for various purposes, for example, setting the gateway address and DNS server address.</a:t>
            </a:r>
            <a:endParaRPr lang="en-US" altLang="zh-CN" sz="1200" dirty="0">
              <a:solidFill>
                <a:schemeClr val="tx1"/>
              </a:solidFill>
              <a:latin typeface="Huawei Sans" panose="020C0503030203020204" pitchFamily="34" charset="0"/>
            </a:endParaRPr>
          </a:p>
        </p:txBody>
      </p:sp>
      <p:sp>
        <p:nvSpPr>
          <p:cNvPr id="12" name="文本框 11"/>
          <p:cNvSpPr txBox="1"/>
          <p:nvPr/>
        </p:nvSpPr>
        <p:spPr bwMode="gray">
          <a:xfrm>
            <a:off x="5464784" y="1374723"/>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Option fields in DHCP messages</a:t>
            </a:r>
            <a:endParaRPr lang="en-US" altLang="zh-CN" dirty="0">
              <a:latin typeface="Huawei Sans" panose="020C0503030203020204" pitchFamily="34" charset="0"/>
            </a:endParaRPr>
          </a:p>
        </p:txBody>
      </p:sp>
      <p:sp>
        <p:nvSpPr>
          <p:cNvPr id="13" name="圆角矩形 12"/>
          <p:cNvSpPr/>
          <p:nvPr/>
        </p:nvSpPr>
        <p:spPr bwMode="gray">
          <a:xfrm>
            <a:off x="5464783" y="4054649"/>
            <a:ext cx="5735814" cy="214612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 field can be used to set the IP address of the NTP server.</a:t>
            </a: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 field can be vendor-defined. For example, the </a:t>
            </a:r>
            <a:r>
              <a:rPr lang="en-US" sz="1200" dirty="0" err="1" smtClean="0">
                <a:solidFill>
                  <a:schemeClr val="tx1"/>
                </a:solidFill>
                <a:latin typeface="Huawei Sans" panose="020C0503030203020204" pitchFamily="34" charset="0"/>
              </a:rPr>
              <a:t>CloudCampus</a:t>
            </a:r>
            <a:r>
              <a:rPr lang="en-US" sz="1200" dirty="0" smtClean="0">
                <a:solidFill>
                  <a:schemeClr val="tx1"/>
                </a:solidFill>
                <a:latin typeface="Huawei Sans" panose="020C0503030203020204" pitchFamily="34" charset="0"/>
              </a:rPr>
              <a:t> solution uses Option 148 to implement plug-and-play of network devices. The information is used to notify the DHCP client of controller information so that the device can obtain the controller address and port number.</a:t>
            </a: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Option 43 is used to implement AP plug-and-play in WLAN scenarios.</a:t>
            </a:r>
            <a:endParaRPr lang="en-US" altLang="zh-CN" sz="1200" dirty="0">
              <a:solidFill>
                <a:schemeClr val="tx1"/>
              </a:solidFill>
              <a:latin typeface="Huawei Sans" panose="020C0503030203020204" pitchFamily="34" charset="0"/>
            </a:endParaRPr>
          </a:p>
        </p:txBody>
      </p:sp>
      <p:sp>
        <p:nvSpPr>
          <p:cNvPr id="14" name="文本框 13"/>
          <p:cNvSpPr txBox="1"/>
          <p:nvPr/>
        </p:nvSpPr>
        <p:spPr bwMode="gray">
          <a:xfrm>
            <a:off x="5464784" y="3566235"/>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Typical application scenarios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7101341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LLDP</a:t>
            </a:r>
            <a:endParaRPr lang="en-US" altLang="zh-CN" dirty="0"/>
          </a:p>
        </p:txBody>
      </p:sp>
      <p:sp>
        <p:nvSpPr>
          <p:cNvPr id="79" name="Freeform 3"/>
          <p:cNvSpPr>
            <a:spLocks/>
          </p:cNvSpPr>
          <p:nvPr/>
        </p:nvSpPr>
        <p:spPr bwMode="gray">
          <a:xfrm>
            <a:off x="5894257" y="2450744"/>
            <a:ext cx="2698494" cy="190576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 name="connsiteX0" fmla="*/ 0 w 10000"/>
              <a:gd name="connsiteY0" fmla="*/ 9929 h 9953"/>
              <a:gd name="connsiteX1" fmla="*/ 2237 w 10000"/>
              <a:gd name="connsiteY1" fmla="*/ 3112 h 9953"/>
              <a:gd name="connsiteX2" fmla="*/ 1938 w 10000"/>
              <a:gd name="connsiteY2" fmla="*/ 3298 h 9953"/>
              <a:gd name="connsiteX3" fmla="*/ 2273 w 10000"/>
              <a:gd name="connsiteY3" fmla="*/ 1941 h 9953"/>
              <a:gd name="connsiteX4" fmla="*/ 2835 w 10000"/>
              <a:gd name="connsiteY4" fmla="*/ 2846 h 9953"/>
              <a:gd name="connsiteX5" fmla="*/ 2536 w 10000"/>
              <a:gd name="connsiteY5" fmla="*/ 2979 h 9953"/>
              <a:gd name="connsiteX6" fmla="*/ 3923 w 10000"/>
              <a:gd name="connsiteY6" fmla="*/ 4891 h 9953"/>
              <a:gd name="connsiteX7" fmla="*/ 4916 w 10000"/>
              <a:gd name="connsiteY7" fmla="*/ 1410 h 9953"/>
              <a:gd name="connsiteX8" fmla="*/ 4545 w 10000"/>
              <a:gd name="connsiteY8" fmla="*/ 1410 h 9953"/>
              <a:gd name="connsiteX9" fmla="*/ 5179 w 10000"/>
              <a:gd name="connsiteY9" fmla="*/ 0 h 9953"/>
              <a:gd name="connsiteX10" fmla="*/ 5778 w 10000"/>
              <a:gd name="connsiteY10" fmla="*/ 1463 h 9953"/>
              <a:gd name="connsiteX11" fmla="*/ 5431 w 10000"/>
              <a:gd name="connsiteY11" fmla="*/ 1436 h 9953"/>
              <a:gd name="connsiteX12" fmla="*/ 6400 w 10000"/>
              <a:gd name="connsiteY12" fmla="*/ 5771 h 9953"/>
              <a:gd name="connsiteX13" fmla="*/ 7715 w 10000"/>
              <a:gd name="connsiteY13" fmla="*/ 2899 h 9953"/>
              <a:gd name="connsiteX14" fmla="*/ 7380 w 10000"/>
              <a:gd name="connsiteY14" fmla="*/ 2846 h 9953"/>
              <a:gd name="connsiteX15" fmla="*/ 7943 w 10000"/>
              <a:gd name="connsiteY15" fmla="*/ 1862 h 9953"/>
              <a:gd name="connsiteX16" fmla="*/ 8337 w 10000"/>
              <a:gd name="connsiteY16" fmla="*/ 3005 h 9953"/>
              <a:gd name="connsiteX17" fmla="*/ 8026 w 10000"/>
              <a:gd name="connsiteY17" fmla="*/ 2979 h 9953"/>
              <a:gd name="connsiteX18" fmla="*/ 10000 w 10000"/>
              <a:gd name="connsiteY18" fmla="*/ 9863 h 9953"/>
              <a:gd name="connsiteX19" fmla="*/ 0 w 10000"/>
              <a:gd name="connsiteY19" fmla="*/ 9929 h 9953"/>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462 w 10000"/>
              <a:gd name="connsiteY12" fmla="*/ 5051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9691"/>
              <a:gd name="connsiteY0" fmla="*/ 9976 h 10772"/>
              <a:gd name="connsiteX1" fmla="*/ 2237 w 9691"/>
              <a:gd name="connsiteY1" fmla="*/ 3127 h 10772"/>
              <a:gd name="connsiteX2" fmla="*/ 1938 w 9691"/>
              <a:gd name="connsiteY2" fmla="*/ 3314 h 10772"/>
              <a:gd name="connsiteX3" fmla="*/ 2273 w 9691"/>
              <a:gd name="connsiteY3" fmla="*/ 1950 h 10772"/>
              <a:gd name="connsiteX4" fmla="*/ 2835 w 9691"/>
              <a:gd name="connsiteY4" fmla="*/ 2859 h 10772"/>
              <a:gd name="connsiteX5" fmla="*/ 2536 w 9691"/>
              <a:gd name="connsiteY5" fmla="*/ 2993 h 10772"/>
              <a:gd name="connsiteX6" fmla="*/ 3923 w 9691"/>
              <a:gd name="connsiteY6" fmla="*/ 4627 h 10772"/>
              <a:gd name="connsiteX7" fmla="*/ 4916 w 9691"/>
              <a:gd name="connsiteY7" fmla="*/ 1417 h 10772"/>
              <a:gd name="connsiteX8" fmla="*/ 4545 w 9691"/>
              <a:gd name="connsiteY8" fmla="*/ 1417 h 10772"/>
              <a:gd name="connsiteX9" fmla="*/ 5179 w 9691"/>
              <a:gd name="connsiteY9" fmla="*/ 0 h 10772"/>
              <a:gd name="connsiteX10" fmla="*/ 5778 w 9691"/>
              <a:gd name="connsiteY10" fmla="*/ 1470 h 10772"/>
              <a:gd name="connsiteX11" fmla="*/ 5431 w 9691"/>
              <a:gd name="connsiteY11" fmla="*/ 1443 h 10772"/>
              <a:gd name="connsiteX12" fmla="*/ 6215 w 9691"/>
              <a:gd name="connsiteY12" fmla="*/ 4707 h 10772"/>
              <a:gd name="connsiteX13" fmla="*/ 7715 w 9691"/>
              <a:gd name="connsiteY13" fmla="*/ 2913 h 10772"/>
              <a:gd name="connsiteX14" fmla="*/ 7380 w 9691"/>
              <a:gd name="connsiteY14" fmla="*/ 2859 h 10772"/>
              <a:gd name="connsiteX15" fmla="*/ 7943 w 9691"/>
              <a:gd name="connsiteY15" fmla="*/ 1871 h 10772"/>
              <a:gd name="connsiteX16" fmla="*/ 8337 w 9691"/>
              <a:gd name="connsiteY16" fmla="*/ 3019 h 10772"/>
              <a:gd name="connsiteX17" fmla="*/ 8026 w 9691"/>
              <a:gd name="connsiteY17" fmla="*/ 2993 h 10772"/>
              <a:gd name="connsiteX18" fmla="*/ 9691 w 9691"/>
              <a:gd name="connsiteY18" fmla="*/ 10772 h 10772"/>
              <a:gd name="connsiteX19" fmla="*/ 0 w 9691"/>
              <a:gd name="connsiteY19" fmla="*/ 9976 h 10772"/>
              <a:gd name="connsiteX0" fmla="*/ 0 w 10000"/>
              <a:gd name="connsiteY0" fmla="*/ 9261 h 10000"/>
              <a:gd name="connsiteX1" fmla="*/ 2308 w 10000"/>
              <a:gd name="connsiteY1" fmla="*/ 2903 h 10000"/>
              <a:gd name="connsiteX2" fmla="*/ 2000 w 10000"/>
              <a:gd name="connsiteY2" fmla="*/ 3076 h 10000"/>
              <a:gd name="connsiteX3" fmla="*/ 2345 w 10000"/>
              <a:gd name="connsiteY3" fmla="*/ 1810 h 10000"/>
              <a:gd name="connsiteX4" fmla="*/ 2925 w 10000"/>
              <a:gd name="connsiteY4" fmla="*/ 2654 h 10000"/>
              <a:gd name="connsiteX5" fmla="*/ 2617 w 10000"/>
              <a:gd name="connsiteY5" fmla="*/ 2778 h 10000"/>
              <a:gd name="connsiteX6" fmla="*/ 4048 w 10000"/>
              <a:gd name="connsiteY6" fmla="*/ 4295 h 10000"/>
              <a:gd name="connsiteX7" fmla="*/ 5073 w 10000"/>
              <a:gd name="connsiteY7" fmla="*/ 1315 h 10000"/>
              <a:gd name="connsiteX8" fmla="*/ 4690 w 10000"/>
              <a:gd name="connsiteY8" fmla="*/ 1315 h 10000"/>
              <a:gd name="connsiteX9" fmla="*/ 5344 w 10000"/>
              <a:gd name="connsiteY9" fmla="*/ 0 h 10000"/>
              <a:gd name="connsiteX10" fmla="*/ 5962 w 10000"/>
              <a:gd name="connsiteY10" fmla="*/ 1365 h 10000"/>
              <a:gd name="connsiteX11" fmla="*/ 5604 w 10000"/>
              <a:gd name="connsiteY11" fmla="*/ 1340 h 10000"/>
              <a:gd name="connsiteX12" fmla="*/ 6413 w 10000"/>
              <a:gd name="connsiteY12" fmla="*/ 4370 h 10000"/>
              <a:gd name="connsiteX13" fmla="*/ 7961 w 10000"/>
              <a:gd name="connsiteY13" fmla="*/ 2704 h 10000"/>
              <a:gd name="connsiteX14" fmla="*/ 7615 w 10000"/>
              <a:gd name="connsiteY14" fmla="*/ 2654 h 10000"/>
              <a:gd name="connsiteX15" fmla="*/ 8196 w 10000"/>
              <a:gd name="connsiteY15" fmla="*/ 1737 h 10000"/>
              <a:gd name="connsiteX16" fmla="*/ 8603 w 10000"/>
              <a:gd name="connsiteY16" fmla="*/ 2803 h 10000"/>
              <a:gd name="connsiteX17" fmla="*/ 8282 w 10000"/>
              <a:gd name="connsiteY17" fmla="*/ 2778 h 10000"/>
              <a:gd name="connsiteX18" fmla="*/ 10000 w 10000"/>
              <a:gd name="connsiteY18" fmla="*/ 10000 h 10000"/>
              <a:gd name="connsiteX19" fmla="*/ 0 w 10000"/>
              <a:gd name="connsiteY19" fmla="*/ 9261 h 10000"/>
              <a:gd name="connsiteX0" fmla="*/ 0 w 9490"/>
              <a:gd name="connsiteY0" fmla="*/ 10754 h 10757"/>
              <a:gd name="connsiteX1" fmla="*/ 1798 w 9490"/>
              <a:gd name="connsiteY1" fmla="*/ 2903 h 10757"/>
              <a:gd name="connsiteX2" fmla="*/ 1490 w 9490"/>
              <a:gd name="connsiteY2" fmla="*/ 3076 h 10757"/>
              <a:gd name="connsiteX3" fmla="*/ 1835 w 9490"/>
              <a:gd name="connsiteY3" fmla="*/ 1810 h 10757"/>
              <a:gd name="connsiteX4" fmla="*/ 2415 w 9490"/>
              <a:gd name="connsiteY4" fmla="*/ 2654 h 10757"/>
              <a:gd name="connsiteX5" fmla="*/ 2107 w 9490"/>
              <a:gd name="connsiteY5" fmla="*/ 2778 h 10757"/>
              <a:gd name="connsiteX6" fmla="*/ 3538 w 9490"/>
              <a:gd name="connsiteY6" fmla="*/ 4295 h 10757"/>
              <a:gd name="connsiteX7" fmla="*/ 4563 w 9490"/>
              <a:gd name="connsiteY7" fmla="*/ 1315 h 10757"/>
              <a:gd name="connsiteX8" fmla="*/ 4180 w 9490"/>
              <a:gd name="connsiteY8" fmla="*/ 1315 h 10757"/>
              <a:gd name="connsiteX9" fmla="*/ 4834 w 9490"/>
              <a:gd name="connsiteY9" fmla="*/ 0 h 10757"/>
              <a:gd name="connsiteX10" fmla="*/ 5452 w 9490"/>
              <a:gd name="connsiteY10" fmla="*/ 1365 h 10757"/>
              <a:gd name="connsiteX11" fmla="*/ 5094 w 9490"/>
              <a:gd name="connsiteY11" fmla="*/ 1340 h 10757"/>
              <a:gd name="connsiteX12" fmla="*/ 5903 w 9490"/>
              <a:gd name="connsiteY12" fmla="*/ 4370 h 10757"/>
              <a:gd name="connsiteX13" fmla="*/ 7451 w 9490"/>
              <a:gd name="connsiteY13" fmla="*/ 2704 h 10757"/>
              <a:gd name="connsiteX14" fmla="*/ 7105 w 9490"/>
              <a:gd name="connsiteY14" fmla="*/ 2654 h 10757"/>
              <a:gd name="connsiteX15" fmla="*/ 7686 w 9490"/>
              <a:gd name="connsiteY15" fmla="*/ 1737 h 10757"/>
              <a:gd name="connsiteX16" fmla="*/ 8093 w 9490"/>
              <a:gd name="connsiteY16" fmla="*/ 2803 h 10757"/>
              <a:gd name="connsiteX17" fmla="*/ 7772 w 9490"/>
              <a:gd name="connsiteY17" fmla="*/ 2778 h 10757"/>
              <a:gd name="connsiteX18" fmla="*/ 9490 w 9490"/>
              <a:gd name="connsiteY18" fmla="*/ 10000 h 10757"/>
              <a:gd name="connsiteX19" fmla="*/ 0 w 9490"/>
              <a:gd name="connsiteY19" fmla="*/ 10754 h 10757"/>
              <a:gd name="connsiteX0" fmla="*/ 0 w 10000"/>
              <a:gd name="connsiteY0" fmla="*/ 9997 h 10000"/>
              <a:gd name="connsiteX1" fmla="*/ 1895 w 10000"/>
              <a:gd name="connsiteY1" fmla="*/ 2699 h 10000"/>
              <a:gd name="connsiteX2" fmla="*/ 1570 w 10000"/>
              <a:gd name="connsiteY2" fmla="*/ 2860 h 10000"/>
              <a:gd name="connsiteX3" fmla="*/ 1934 w 10000"/>
              <a:gd name="connsiteY3" fmla="*/ 1683 h 10000"/>
              <a:gd name="connsiteX4" fmla="*/ 2545 w 10000"/>
              <a:gd name="connsiteY4" fmla="*/ 2467 h 10000"/>
              <a:gd name="connsiteX5" fmla="*/ 2220 w 10000"/>
              <a:gd name="connsiteY5" fmla="*/ 2583 h 10000"/>
              <a:gd name="connsiteX6" fmla="*/ 3728 w 10000"/>
              <a:gd name="connsiteY6" fmla="*/ 3993 h 10000"/>
              <a:gd name="connsiteX7" fmla="*/ 4808 w 10000"/>
              <a:gd name="connsiteY7" fmla="*/ 1222 h 10000"/>
              <a:gd name="connsiteX8" fmla="*/ 4405 w 10000"/>
              <a:gd name="connsiteY8" fmla="*/ 1222 h 10000"/>
              <a:gd name="connsiteX9" fmla="*/ 5094 w 10000"/>
              <a:gd name="connsiteY9" fmla="*/ 0 h 10000"/>
              <a:gd name="connsiteX10" fmla="*/ 5745 w 10000"/>
              <a:gd name="connsiteY10" fmla="*/ 1269 h 10000"/>
              <a:gd name="connsiteX11" fmla="*/ 5368 w 10000"/>
              <a:gd name="connsiteY11" fmla="*/ 1246 h 10000"/>
              <a:gd name="connsiteX12" fmla="*/ 6220 w 10000"/>
              <a:gd name="connsiteY12" fmla="*/ 4062 h 10000"/>
              <a:gd name="connsiteX13" fmla="*/ 7851 w 10000"/>
              <a:gd name="connsiteY13" fmla="*/ 2514 h 10000"/>
              <a:gd name="connsiteX14" fmla="*/ 7487 w 10000"/>
              <a:gd name="connsiteY14" fmla="*/ 2467 h 10000"/>
              <a:gd name="connsiteX15" fmla="*/ 8099 w 10000"/>
              <a:gd name="connsiteY15" fmla="*/ 1615 h 10000"/>
              <a:gd name="connsiteX16" fmla="*/ 8528 w 10000"/>
              <a:gd name="connsiteY16" fmla="*/ 2606 h 10000"/>
              <a:gd name="connsiteX17" fmla="*/ 8190 w 10000"/>
              <a:gd name="connsiteY17" fmla="*/ 2583 h 10000"/>
              <a:gd name="connsiteX18" fmla="*/ 10000 w 10000"/>
              <a:gd name="connsiteY18" fmla="*/ 9296 h 10000"/>
              <a:gd name="connsiteX19" fmla="*/ 0 w 10000"/>
              <a:gd name="connsiteY19" fmla="*/ 9997 h 10000"/>
              <a:gd name="connsiteX0" fmla="*/ 0 w 10000"/>
              <a:gd name="connsiteY0" fmla="*/ 9997 h 9997"/>
              <a:gd name="connsiteX1" fmla="*/ 1895 w 10000"/>
              <a:gd name="connsiteY1" fmla="*/ 2699 h 9997"/>
              <a:gd name="connsiteX2" fmla="*/ 1570 w 10000"/>
              <a:gd name="connsiteY2" fmla="*/ 2860 h 9997"/>
              <a:gd name="connsiteX3" fmla="*/ 1934 w 10000"/>
              <a:gd name="connsiteY3" fmla="*/ 1683 h 9997"/>
              <a:gd name="connsiteX4" fmla="*/ 2545 w 10000"/>
              <a:gd name="connsiteY4" fmla="*/ 2467 h 9997"/>
              <a:gd name="connsiteX5" fmla="*/ 2220 w 10000"/>
              <a:gd name="connsiteY5" fmla="*/ 2583 h 9997"/>
              <a:gd name="connsiteX6" fmla="*/ 3728 w 10000"/>
              <a:gd name="connsiteY6" fmla="*/ 3993 h 9997"/>
              <a:gd name="connsiteX7" fmla="*/ 4808 w 10000"/>
              <a:gd name="connsiteY7" fmla="*/ 1222 h 9997"/>
              <a:gd name="connsiteX8" fmla="*/ 4405 w 10000"/>
              <a:gd name="connsiteY8" fmla="*/ 1222 h 9997"/>
              <a:gd name="connsiteX9" fmla="*/ 5094 w 10000"/>
              <a:gd name="connsiteY9" fmla="*/ 0 h 9997"/>
              <a:gd name="connsiteX10" fmla="*/ 5745 w 10000"/>
              <a:gd name="connsiteY10" fmla="*/ 1269 h 9997"/>
              <a:gd name="connsiteX11" fmla="*/ 5368 w 10000"/>
              <a:gd name="connsiteY11" fmla="*/ 1246 h 9997"/>
              <a:gd name="connsiteX12" fmla="*/ 6220 w 10000"/>
              <a:gd name="connsiteY12" fmla="*/ 4062 h 9997"/>
              <a:gd name="connsiteX13" fmla="*/ 7851 w 10000"/>
              <a:gd name="connsiteY13" fmla="*/ 2514 h 9997"/>
              <a:gd name="connsiteX14" fmla="*/ 7487 w 10000"/>
              <a:gd name="connsiteY14" fmla="*/ 2467 h 9997"/>
              <a:gd name="connsiteX15" fmla="*/ 8099 w 10000"/>
              <a:gd name="connsiteY15" fmla="*/ 1615 h 9997"/>
              <a:gd name="connsiteX16" fmla="*/ 8528 w 10000"/>
              <a:gd name="connsiteY16" fmla="*/ 2606 h 9997"/>
              <a:gd name="connsiteX17" fmla="*/ 8190 w 10000"/>
              <a:gd name="connsiteY17" fmla="*/ 2583 h 9997"/>
              <a:gd name="connsiteX18" fmla="*/ 10000 w 10000"/>
              <a:gd name="connsiteY18" fmla="*/ 9296 h 9997"/>
              <a:gd name="connsiteX19" fmla="*/ 0 w 10000"/>
              <a:gd name="connsiteY19" fmla="*/ 9997 h 9997"/>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01" h="10645">
                <a:moveTo>
                  <a:pt x="0" y="10645"/>
                </a:moveTo>
                <a:cubicBezTo>
                  <a:pt x="1237" y="8950"/>
                  <a:pt x="2225" y="5668"/>
                  <a:pt x="2096" y="2700"/>
                </a:cubicBezTo>
                <a:lnTo>
                  <a:pt x="1771" y="2861"/>
                </a:lnTo>
                <a:cubicBezTo>
                  <a:pt x="1806" y="2700"/>
                  <a:pt x="2135" y="1677"/>
                  <a:pt x="2135" y="1684"/>
                </a:cubicBezTo>
                <a:lnTo>
                  <a:pt x="2746" y="2468"/>
                </a:lnTo>
                <a:cubicBezTo>
                  <a:pt x="2746" y="2468"/>
                  <a:pt x="2395" y="2584"/>
                  <a:pt x="2421" y="2584"/>
                </a:cubicBezTo>
                <a:cubicBezTo>
                  <a:pt x="2759" y="3875"/>
                  <a:pt x="3308" y="4247"/>
                  <a:pt x="3929" y="3994"/>
                </a:cubicBezTo>
                <a:cubicBezTo>
                  <a:pt x="4550" y="3741"/>
                  <a:pt x="4996" y="2214"/>
                  <a:pt x="5009" y="1222"/>
                </a:cubicBezTo>
                <a:lnTo>
                  <a:pt x="4606" y="1222"/>
                </a:lnTo>
                <a:lnTo>
                  <a:pt x="5295" y="0"/>
                </a:lnTo>
                <a:lnTo>
                  <a:pt x="5946" y="1269"/>
                </a:lnTo>
                <a:lnTo>
                  <a:pt x="5569" y="1246"/>
                </a:lnTo>
                <a:cubicBezTo>
                  <a:pt x="5569" y="1249"/>
                  <a:pt x="5379" y="3845"/>
                  <a:pt x="6421" y="4063"/>
                </a:cubicBezTo>
                <a:cubicBezTo>
                  <a:pt x="7464" y="4282"/>
                  <a:pt x="7937" y="3507"/>
                  <a:pt x="8052" y="2515"/>
                </a:cubicBezTo>
                <a:lnTo>
                  <a:pt x="7688" y="2468"/>
                </a:lnTo>
                <a:lnTo>
                  <a:pt x="8300" y="1615"/>
                </a:lnTo>
                <a:lnTo>
                  <a:pt x="8729" y="2607"/>
                </a:lnTo>
                <a:lnTo>
                  <a:pt x="8391" y="2584"/>
                </a:lnTo>
                <a:cubicBezTo>
                  <a:pt x="8403" y="2607"/>
                  <a:pt x="8247" y="7159"/>
                  <a:pt x="10201" y="9299"/>
                </a:cubicBezTo>
                <a:cubicBezTo>
                  <a:pt x="6781" y="9326"/>
                  <a:pt x="2635" y="8575"/>
                  <a:pt x="0" y="10645"/>
                </a:cubicBezTo>
                <a:close/>
              </a:path>
            </a:pathLst>
          </a:custGeom>
          <a:gradFill flip="none" rotWithShape="1">
            <a:gsLst>
              <a:gs pos="15000">
                <a:srgbClr val="1AABE2">
                  <a:lumMod val="5000"/>
                  <a:lumOff val="95000"/>
                  <a:alpha val="0"/>
                </a:srgbClr>
              </a:gs>
              <a:gs pos="81000">
                <a:srgbClr val="99DFF9"/>
              </a:gs>
            </a:gsLst>
            <a:lin ang="16200000" scaled="0"/>
            <a:tileRect/>
          </a:gradFill>
          <a:ln w="15875" cap="flat" cmpd="sng" algn="ctr">
            <a:gradFill flip="none" rotWithShape="1">
              <a:gsLst>
                <a:gs pos="0">
                  <a:sysClr val="window" lastClr="FFFFFF"/>
                </a:gs>
                <a:gs pos="100000">
                  <a:srgbClr val="00B0F0"/>
                </a:gs>
              </a:gsLst>
              <a:lin ang="16200000" scaled="0"/>
              <a:tileRect/>
            </a:gradFill>
            <a:prstDash val="solid"/>
            <a:miter lim="800000"/>
          </a:ln>
          <a:effectLst/>
          <a:ex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80" name="梯形 26"/>
          <p:cNvSpPr/>
          <p:nvPr/>
        </p:nvSpPr>
        <p:spPr bwMode="gray">
          <a:xfrm>
            <a:off x="736639" y="5017071"/>
            <a:ext cx="4270652" cy="384984"/>
          </a:xfrm>
          <a:custGeom>
            <a:avLst/>
            <a:gdLst>
              <a:gd name="connsiteX0" fmla="*/ 0 w 985162"/>
              <a:gd name="connsiteY0" fmla="*/ 246413 h 246413"/>
              <a:gd name="connsiteX1" fmla="*/ 102877 w 985162"/>
              <a:gd name="connsiteY1" fmla="*/ 0 h 246413"/>
              <a:gd name="connsiteX2" fmla="*/ 882285 w 985162"/>
              <a:gd name="connsiteY2" fmla="*/ 0 h 246413"/>
              <a:gd name="connsiteX3" fmla="*/ 985162 w 985162"/>
              <a:gd name="connsiteY3" fmla="*/ 246413 h 246413"/>
              <a:gd name="connsiteX4" fmla="*/ 0 w 985162"/>
              <a:gd name="connsiteY4" fmla="*/ 246413 h 246413"/>
              <a:gd name="connsiteX0" fmla="*/ 0 w 1112162"/>
              <a:gd name="connsiteY0" fmla="*/ 215933 h 246413"/>
              <a:gd name="connsiteX1" fmla="*/ 229877 w 1112162"/>
              <a:gd name="connsiteY1" fmla="*/ 0 h 246413"/>
              <a:gd name="connsiteX2" fmla="*/ 1009285 w 1112162"/>
              <a:gd name="connsiteY2" fmla="*/ 0 h 246413"/>
              <a:gd name="connsiteX3" fmla="*/ 1112162 w 1112162"/>
              <a:gd name="connsiteY3" fmla="*/ 246413 h 246413"/>
              <a:gd name="connsiteX4" fmla="*/ 0 w 1112162"/>
              <a:gd name="connsiteY4" fmla="*/ 215933 h 246413"/>
              <a:gd name="connsiteX0" fmla="*/ 0 w 4270652"/>
              <a:gd name="connsiteY0" fmla="*/ 215933 h 215933"/>
              <a:gd name="connsiteX1" fmla="*/ 229877 w 4270652"/>
              <a:gd name="connsiteY1" fmla="*/ 0 h 215933"/>
              <a:gd name="connsiteX2" fmla="*/ 1009285 w 4270652"/>
              <a:gd name="connsiteY2" fmla="*/ 0 h 215933"/>
              <a:gd name="connsiteX3" fmla="*/ 4270652 w 4270652"/>
              <a:gd name="connsiteY3" fmla="*/ 208313 h 215933"/>
              <a:gd name="connsiteX4" fmla="*/ 0 w 4270652"/>
              <a:gd name="connsiteY4" fmla="*/ 215933 h 215933"/>
              <a:gd name="connsiteX0" fmla="*/ 0 w 4270652"/>
              <a:gd name="connsiteY0" fmla="*/ 238793 h 238793"/>
              <a:gd name="connsiteX1" fmla="*/ 557537 w 4270652"/>
              <a:gd name="connsiteY1" fmla="*/ 0 h 238793"/>
              <a:gd name="connsiteX2" fmla="*/ 1009285 w 4270652"/>
              <a:gd name="connsiteY2" fmla="*/ 22860 h 238793"/>
              <a:gd name="connsiteX3" fmla="*/ 4270652 w 4270652"/>
              <a:gd name="connsiteY3" fmla="*/ 231173 h 238793"/>
              <a:gd name="connsiteX4" fmla="*/ 0 w 4270652"/>
              <a:gd name="connsiteY4" fmla="*/ 238793 h 238793"/>
              <a:gd name="connsiteX0" fmla="*/ 0 w 4270652"/>
              <a:gd name="connsiteY0" fmla="*/ 246413 h 246413"/>
              <a:gd name="connsiteX1" fmla="*/ 557537 w 4270652"/>
              <a:gd name="connsiteY1" fmla="*/ 7620 h 246413"/>
              <a:gd name="connsiteX2" fmla="*/ 929275 w 4270652"/>
              <a:gd name="connsiteY2" fmla="*/ 0 h 246413"/>
              <a:gd name="connsiteX3" fmla="*/ 4270652 w 4270652"/>
              <a:gd name="connsiteY3" fmla="*/ 238793 h 246413"/>
              <a:gd name="connsiteX4" fmla="*/ 0 w 4270652"/>
              <a:gd name="connsiteY4" fmla="*/ 246413 h 246413"/>
              <a:gd name="connsiteX0" fmla="*/ 0 w 4270652"/>
              <a:gd name="connsiteY0" fmla="*/ 302153 h 302153"/>
              <a:gd name="connsiteX1" fmla="*/ 557537 w 4270652"/>
              <a:gd name="connsiteY1" fmla="*/ 63360 h 302153"/>
              <a:gd name="connsiteX2" fmla="*/ 1151216 w 4270652"/>
              <a:gd name="connsiteY2" fmla="*/ 0 h 302153"/>
              <a:gd name="connsiteX3" fmla="*/ 4270652 w 4270652"/>
              <a:gd name="connsiteY3" fmla="*/ 294533 h 302153"/>
              <a:gd name="connsiteX4" fmla="*/ 0 w 4270652"/>
              <a:gd name="connsiteY4" fmla="*/ 302153 h 302153"/>
              <a:gd name="connsiteX0" fmla="*/ 0 w 4270652"/>
              <a:gd name="connsiteY0" fmla="*/ 302153 h 302153"/>
              <a:gd name="connsiteX1" fmla="*/ 735091 w 4270652"/>
              <a:gd name="connsiteY1" fmla="*/ 7619 h 302153"/>
              <a:gd name="connsiteX2" fmla="*/ 1151216 w 4270652"/>
              <a:gd name="connsiteY2" fmla="*/ 0 h 302153"/>
              <a:gd name="connsiteX3" fmla="*/ 4270652 w 4270652"/>
              <a:gd name="connsiteY3" fmla="*/ 294533 h 302153"/>
              <a:gd name="connsiteX4" fmla="*/ 0 w 4270652"/>
              <a:gd name="connsiteY4" fmla="*/ 302153 h 302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652" h="302153">
                <a:moveTo>
                  <a:pt x="0" y="302153"/>
                </a:moveTo>
                <a:lnTo>
                  <a:pt x="735091" y="7619"/>
                </a:lnTo>
                <a:lnTo>
                  <a:pt x="1151216" y="0"/>
                </a:lnTo>
                <a:lnTo>
                  <a:pt x="4270652" y="294533"/>
                </a:lnTo>
                <a:lnTo>
                  <a:pt x="0" y="302153"/>
                </a:lnTo>
                <a:close/>
              </a:path>
            </a:pathLst>
          </a:custGeom>
          <a:gradFill>
            <a:gsLst>
              <a:gs pos="100000">
                <a:schemeClr val="bg1"/>
              </a:gs>
              <a:gs pos="0">
                <a:schemeClr val="bg1">
                  <a:lumMod val="85000"/>
                </a:schemeClr>
              </a:gs>
            </a:gsLst>
            <a:lin ang="16200000" scaled="1"/>
          </a:gradFill>
        </p:spPr>
        <p:txBody>
          <a:bodyPr wrap="none">
            <a:noAutofit/>
          </a:bodyPr>
          <a:lstStyle/>
          <a:p>
            <a:pPr algn="ctr" defTabSz="914400">
              <a:lnSpc>
                <a:spcPts val="1800"/>
              </a:lnSpc>
            </a:pP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cxnSp>
        <p:nvCxnSpPr>
          <p:cNvPr id="81" name="直接连接符 80"/>
          <p:cNvCxnSpPr>
            <a:stCxn id="88" idx="0"/>
            <a:endCxn id="86" idx="2"/>
          </p:cNvCxnSpPr>
          <p:nvPr/>
        </p:nvCxnSpPr>
        <p:spPr bwMode="gray">
          <a:xfrm flipH="1" flipV="1">
            <a:off x="1657870" y="2325552"/>
            <a:ext cx="1" cy="2437122"/>
          </a:xfrm>
          <a:prstGeom prst="line">
            <a:avLst/>
          </a:prstGeom>
          <a:noFill/>
          <a:ln w="6350" cap="flat" cmpd="sng" algn="ctr">
            <a:solidFill>
              <a:sysClr val="window" lastClr="FFFFFF">
                <a:lumMod val="50000"/>
              </a:sysClr>
            </a:solidFill>
            <a:prstDash val="solid"/>
            <a:miter lim="800000"/>
          </a:ln>
          <a:effectLst/>
        </p:spPr>
      </p:cxnSp>
      <p:sp>
        <p:nvSpPr>
          <p:cNvPr id="82" name="圆角矩形 81"/>
          <p:cNvSpPr/>
          <p:nvPr/>
        </p:nvSpPr>
        <p:spPr bwMode="gray">
          <a:xfrm>
            <a:off x="6144936" y="1648601"/>
            <a:ext cx="5403477"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83" name="文本框 82"/>
          <p:cNvSpPr txBox="1"/>
          <p:nvPr/>
        </p:nvSpPr>
        <p:spPr bwMode="gray">
          <a:xfrm>
            <a:off x="605270" y="1225987"/>
            <a:ext cx="5444647"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Network management requirements and overview of LLDP</a:t>
            </a:r>
            <a:endParaRPr lang="en-US" altLang="zh-CN" sz="1400" dirty="0">
              <a:latin typeface="Huawei Sans" panose="020C0503030203020204" pitchFamily="34" charset="0"/>
            </a:endParaRPr>
          </a:p>
        </p:txBody>
      </p:sp>
      <p:sp>
        <p:nvSpPr>
          <p:cNvPr id="84" name="文本框 83"/>
          <p:cNvSpPr txBox="1"/>
          <p:nvPr/>
        </p:nvSpPr>
        <p:spPr bwMode="gray">
          <a:xfrm>
            <a:off x="6144936" y="1225987"/>
            <a:ext cx="540347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Application of LLDP in Huawei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a:t>
            </a:r>
            <a:endParaRPr lang="en-US" altLang="zh-CN" sz="1400" dirty="0">
              <a:latin typeface="Huawei Sans" panose="020C0503030203020204" pitchFamily="34" charset="0"/>
            </a:endParaRPr>
          </a:p>
        </p:txBody>
      </p:sp>
      <p:sp>
        <p:nvSpPr>
          <p:cNvPr id="85" name="圆角矩形 84"/>
          <p:cNvSpPr/>
          <p:nvPr/>
        </p:nvSpPr>
        <p:spPr bwMode="gray">
          <a:xfrm>
            <a:off x="605272" y="1648601"/>
            <a:ext cx="5444646"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pic>
        <p:nvPicPr>
          <p:cNvPr id="86" name="图片 86" descr="核心交换机.png"/>
          <p:cNvPicPr>
            <a:picLocks noChangeAspect="1"/>
          </p:cNvPicPr>
          <p:nvPr/>
        </p:nvPicPr>
        <p:blipFill>
          <a:blip r:embed="rId3" cstate="print"/>
          <a:stretch>
            <a:fillRect/>
          </a:stretch>
        </p:blipFill>
        <p:spPr bwMode="gray">
          <a:xfrm>
            <a:off x="1412415" y="1923898"/>
            <a:ext cx="490909" cy="401654"/>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1412416" y="3026168"/>
            <a:ext cx="490909" cy="401654"/>
          </a:xfrm>
          <a:prstGeom prst="rect">
            <a:avLst/>
          </a:prstGeom>
        </p:spPr>
      </p:pic>
      <p:pic>
        <p:nvPicPr>
          <p:cNvPr id="88" name="图片 76" descr="接入交换机.png"/>
          <p:cNvPicPr>
            <a:picLocks noChangeAspect="1"/>
          </p:cNvPicPr>
          <p:nvPr/>
        </p:nvPicPr>
        <p:blipFill>
          <a:blip r:embed="rId5" cstate="print"/>
          <a:stretch>
            <a:fillRect/>
          </a:stretch>
        </p:blipFill>
        <p:spPr bwMode="gray">
          <a:xfrm>
            <a:off x="1412416" y="4762674"/>
            <a:ext cx="490909" cy="401654"/>
          </a:xfrm>
          <a:prstGeom prst="rect">
            <a:avLst/>
          </a:prstGeom>
        </p:spPr>
      </p:pic>
      <p:sp>
        <p:nvSpPr>
          <p:cNvPr id="89" name="矩形 88"/>
          <p:cNvSpPr/>
          <p:nvPr/>
        </p:nvSpPr>
        <p:spPr bwMode="gray">
          <a:xfrm>
            <a:off x="1892594" y="1648601"/>
            <a:ext cx="4139772" cy="3554819"/>
          </a:xfrm>
          <a:prstGeom prst="rect">
            <a:avLst/>
          </a:prstGeom>
        </p:spPr>
        <p:txBody>
          <a:bodyPr wrap="square">
            <a:spAutoFit/>
          </a:bodyPr>
          <a:lstStyle/>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Most NMSs can detect Layer 3 network topologies, but they cannot detect detailed Layer 2 topologies or configuration conflicts.</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LLDP provides a standard link-layer discovery method:</a:t>
            </a:r>
          </a:p>
          <a:p>
            <a:pPr marL="360363" lvl="1" indent="-184150" defTabSz="914034" fontAlgn="ctr">
              <a:lnSpc>
                <a:spcPts val="2000"/>
              </a:lnSpc>
              <a:spcAft>
                <a:spcPts val="600"/>
              </a:spcAft>
              <a:buFont typeface="Huawei Sans" panose="020C0503030203020204" pitchFamily="34" charset="0"/>
              <a:buChar char="▫"/>
            </a:pPr>
            <a:r>
              <a:rPr lang="en-US" sz="1200" dirty="0" smtClean="0">
                <a:latin typeface="Huawei Sans" panose="020C0503030203020204" pitchFamily="34" charset="0"/>
              </a:rPr>
              <a:t>Obtains the topology status of the connected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Font typeface="Huawei Sans" panose="020C0503030203020204" pitchFamily="34" charset="0"/>
              <a:buChar char="▫"/>
            </a:pPr>
            <a:r>
              <a:rPr lang="en-US" sz="1200" dirty="0" smtClean="0">
                <a:latin typeface="Huawei Sans" panose="020C0503030203020204" pitchFamily="34" charset="0"/>
              </a:rPr>
              <a:t>Displays paths between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Font typeface="Huawei Sans" panose="020C0503030203020204" pitchFamily="34" charset="0"/>
              <a:buChar char="▫"/>
            </a:pPr>
            <a:r>
              <a:rPr lang="en-US" sz="1200" dirty="0" smtClean="0">
                <a:latin typeface="Huawei Sans" panose="020C0503030203020204" pitchFamily="34" charset="0"/>
              </a:rPr>
              <a:t>Detects configuration conflicts between devices and queries network failure causes.</a:t>
            </a:r>
            <a:endParaRPr lang="en-US" altLang="zh-CN" sz="1200" dirty="0" smtClean="0">
              <a:latin typeface="Huawei Sans" panose="020C0503030203020204" pitchFamily="34" charset="0"/>
              <a:ea typeface="方正兰亭黑简体" panose="02000000000000000000" pitchFamily="2" charset="-122"/>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You can use an NMS to monitor the link status on devices running LLDP and quickly locate network faults.</a:t>
            </a:r>
            <a:endParaRPr lang="en-US" altLang="zh-CN" sz="1200" dirty="0">
              <a:latin typeface="Huawei Sans" panose="020C0503030203020204" pitchFamily="34" charset="0"/>
            </a:endParaRPr>
          </a:p>
        </p:txBody>
      </p:sp>
      <p:cxnSp>
        <p:nvCxnSpPr>
          <p:cNvPr id="90" name="直接连接符 89"/>
          <p:cNvCxnSpPr/>
          <p:nvPr/>
        </p:nvCxnSpPr>
        <p:spPr bwMode="gray">
          <a:xfrm flipH="1">
            <a:off x="1571911" y="2339077"/>
            <a:ext cx="1" cy="666787"/>
          </a:xfrm>
          <a:prstGeom prst="line">
            <a:avLst/>
          </a:prstGeom>
          <a:noFill/>
          <a:ln w="19050" algn="ctr">
            <a:solidFill>
              <a:srgbClr val="EC7061"/>
            </a:solidFill>
            <a:prstDash val="solid"/>
            <a:round/>
            <a:headEnd type="triangle" w="med" len="med"/>
            <a:tailEnd type="triangle" w="med" len="med"/>
          </a:ln>
        </p:spPr>
      </p:cxnSp>
      <p:cxnSp>
        <p:nvCxnSpPr>
          <p:cNvPr id="91" name="直接连接符 90"/>
          <p:cNvCxnSpPr/>
          <p:nvPr/>
        </p:nvCxnSpPr>
        <p:spPr bwMode="gray">
          <a:xfrm>
            <a:off x="1571912" y="3457003"/>
            <a:ext cx="0" cy="1260000"/>
          </a:xfrm>
          <a:prstGeom prst="line">
            <a:avLst/>
          </a:prstGeom>
          <a:noFill/>
          <a:ln w="19050" algn="ctr">
            <a:solidFill>
              <a:srgbClr val="EC7061"/>
            </a:solidFill>
            <a:prstDash val="solid"/>
            <a:round/>
            <a:headEnd type="triangle" w="med" len="med"/>
            <a:tailEnd type="triangle" w="med" len="med"/>
          </a:ln>
        </p:spPr>
      </p:cxnSp>
      <p:sp>
        <p:nvSpPr>
          <p:cNvPr id="92" name="文本框 91"/>
          <p:cNvSpPr txBox="1"/>
          <p:nvPr/>
        </p:nvSpPr>
        <p:spPr bwMode="gray">
          <a:xfrm>
            <a:off x="913331" y="202629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SW1</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93" name="文本框 92"/>
          <p:cNvSpPr txBox="1"/>
          <p:nvPr/>
        </p:nvSpPr>
        <p:spPr bwMode="gray">
          <a:xfrm>
            <a:off x="913331" y="308517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SW2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94" name="文本框 93"/>
          <p:cNvSpPr txBox="1"/>
          <p:nvPr/>
        </p:nvSpPr>
        <p:spPr bwMode="gray">
          <a:xfrm>
            <a:off x="913331" y="4842197"/>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SW3</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95" name="文本框 94"/>
          <p:cNvSpPr txBox="1"/>
          <p:nvPr/>
        </p:nvSpPr>
        <p:spPr bwMode="gray">
          <a:xfrm rot="16200000">
            <a:off x="1384773" y="4319623"/>
            <a:ext cx="76814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GE1/0/1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96" name="文本框 95"/>
          <p:cNvSpPr txBox="1"/>
          <p:nvPr/>
        </p:nvSpPr>
        <p:spPr bwMode="gray">
          <a:xfrm rot="16042767">
            <a:off x="1358753" y="3610805"/>
            <a:ext cx="82018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GE1/0/1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97" name="矩形 96"/>
          <p:cNvSpPr/>
          <p:nvPr/>
        </p:nvSpPr>
        <p:spPr bwMode="gray">
          <a:xfrm>
            <a:off x="737640" y="5372652"/>
            <a:ext cx="4273721" cy="646331"/>
          </a:xfrm>
          <a:prstGeom prst="rect">
            <a:avLst/>
          </a:prstGeom>
          <a:solidFill>
            <a:schemeClr val="bg1">
              <a:lumMod val="85000"/>
            </a:schemeClr>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[SW3] display </a:t>
            </a:r>
            <a:r>
              <a:rPr lang="en-US" sz="1200" b="0" dirty="0" err="1" smtClean="0">
                <a:solidFill>
                  <a:prstClr val="black"/>
                </a:solidFill>
                <a:latin typeface="Huawei Sans" panose="020C0503030203020204" pitchFamily="34" charset="0"/>
              </a:rPr>
              <a:t>lldp</a:t>
            </a:r>
            <a:r>
              <a:rPr lang="en-US" sz="1200" b="0" dirty="0" smtClean="0">
                <a:solidFill>
                  <a:prstClr val="black"/>
                </a:solidFill>
                <a:latin typeface="Huawei Sans" panose="020C0503030203020204" pitchFamily="34" charset="0"/>
              </a:rPr>
              <a:t> neighbor brief</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Local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Neighbor Dev   Neighbor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a:t>
            </a:r>
            <a:r>
              <a:rPr lang="en-US" sz="1200" b="0" dirty="0" err="1" smtClean="0">
                <a:solidFill>
                  <a:prstClr val="black"/>
                </a:solidFill>
                <a:latin typeface="Huawei Sans" panose="020C0503030203020204" pitchFamily="34" charset="0"/>
              </a:rPr>
              <a:t>Exptime</a:t>
            </a:r>
            <a:r>
              <a:rPr lang="en-US" sz="1200" b="0" dirty="0" smtClean="0">
                <a:solidFill>
                  <a:prstClr val="black"/>
                </a:solidFill>
                <a:latin typeface="Huawei Sans" panose="020C0503030203020204" pitchFamily="34" charset="0"/>
              </a:rPr>
              <a:t>(s)         </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GE1/0/1    	SW2	    GE1/0/1             101 </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pic>
        <p:nvPicPr>
          <p:cNvPr id="98" name="图片 86" descr="核心交换机.png"/>
          <p:cNvPicPr>
            <a:picLocks noChangeAspect="1"/>
          </p:cNvPicPr>
          <p:nvPr/>
        </p:nvPicPr>
        <p:blipFill>
          <a:blip r:embed="rId3" cstate="print"/>
          <a:stretch>
            <a:fillRect/>
          </a:stretch>
        </p:blipFill>
        <p:spPr bwMode="gray">
          <a:xfrm>
            <a:off x="7060755" y="3857211"/>
            <a:ext cx="368827" cy="301768"/>
          </a:xfrm>
          <a:prstGeom prst="rect">
            <a:avLst/>
          </a:prstGeom>
        </p:spPr>
      </p:pic>
      <p:pic>
        <p:nvPicPr>
          <p:cNvPr id="99" name="图片 87" descr="汇聚交换机.png"/>
          <p:cNvPicPr>
            <a:picLocks noChangeAspect="1"/>
          </p:cNvPicPr>
          <p:nvPr/>
        </p:nvPicPr>
        <p:blipFill>
          <a:blip r:embed="rId4" cstate="print"/>
          <a:stretch>
            <a:fillRect/>
          </a:stretch>
        </p:blipFill>
        <p:spPr bwMode="gray">
          <a:xfrm>
            <a:off x="6415170" y="4637567"/>
            <a:ext cx="368827" cy="301768"/>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6419078" y="5354545"/>
            <a:ext cx="368827" cy="301768"/>
          </a:xfrm>
          <a:prstGeom prst="rect">
            <a:avLst/>
          </a:prstGeom>
        </p:spPr>
      </p:pic>
      <p:pic>
        <p:nvPicPr>
          <p:cNvPr id="101" name="图片 87" descr="汇聚交换机.png"/>
          <p:cNvPicPr>
            <a:picLocks noChangeAspect="1"/>
          </p:cNvPicPr>
          <p:nvPr/>
        </p:nvPicPr>
        <p:blipFill>
          <a:blip r:embed="rId4" cstate="print"/>
          <a:stretch>
            <a:fillRect/>
          </a:stretch>
        </p:blipFill>
        <p:spPr bwMode="gray">
          <a:xfrm>
            <a:off x="7702432" y="4637567"/>
            <a:ext cx="368827" cy="301768"/>
          </a:xfrm>
          <a:prstGeom prst="rect">
            <a:avLst/>
          </a:prstGeom>
        </p:spPr>
      </p:pic>
      <p:pic>
        <p:nvPicPr>
          <p:cNvPr id="102" name="图片 76" descr="接入交换机.png"/>
          <p:cNvPicPr>
            <a:picLocks noChangeAspect="1"/>
          </p:cNvPicPr>
          <p:nvPr/>
        </p:nvPicPr>
        <p:blipFill>
          <a:blip r:embed="rId5" cstate="print"/>
          <a:stretch>
            <a:fillRect/>
          </a:stretch>
        </p:blipFill>
        <p:spPr bwMode="gray">
          <a:xfrm>
            <a:off x="7706340" y="5354545"/>
            <a:ext cx="368827" cy="301768"/>
          </a:xfrm>
          <a:prstGeom prst="rect">
            <a:avLst/>
          </a:prstGeom>
        </p:spPr>
      </p:pic>
      <p:grpSp>
        <p:nvGrpSpPr>
          <p:cNvPr id="103" name="组合 102"/>
          <p:cNvGrpSpPr/>
          <p:nvPr/>
        </p:nvGrpSpPr>
        <p:grpSpPr bwMode="gray">
          <a:xfrm>
            <a:off x="6620419" y="4158979"/>
            <a:ext cx="1236737" cy="478588"/>
            <a:chOff x="6163707" y="4349571"/>
            <a:chExt cx="1490563" cy="478588"/>
          </a:xfrm>
        </p:grpSpPr>
        <p:cxnSp>
          <p:nvCxnSpPr>
            <p:cNvPr id="104" name="直接连接符 103"/>
            <p:cNvCxnSpPr/>
            <p:nvPr/>
          </p:nvCxnSpPr>
          <p:spPr bwMode="gray">
            <a:xfrm flipH="1">
              <a:off x="6163707" y="4349571"/>
              <a:ext cx="645584" cy="478588"/>
            </a:xfrm>
            <a:prstGeom prst="line">
              <a:avLst/>
            </a:prstGeom>
            <a:noFill/>
            <a:ln w="19050" algn="ctr">
              <a:solidFill>
                <a:srgbClr val="EC7061"/>
              </a:solidFill>
              <a:prstDash val="solid"/>
              <a:round/>
              <a:headEnd type="triangle" w="med" len="med"/>
              <a:tailEnd type="triangle" w="med" len="med"/>
            </a:ln>
          </p:spPr>
        </p:cxnSp>
        <p:cxnSp>
          <p:nvCxnSpPr>
            <p:cNvPr id="105" name="直接连接符 104"/>
            <p:cNvCxnSpPr/>
            <p:nvPr/>
          </p:nvCxnSpPr>
          <p:spPr bwMode="gray">
            <a:xfrm>
              <a:off x="7012594" y="4349571"/>
              <a:ext cx="641676" cy="478588"/>
            </a:xfrm>
            <a:prstGeom prst="line">
              <a:avLst/>
            </a:prstGeom>
            <a:noFill/>
            <a:ln w="19050" algn="ctr">
              <a:solidFill>
                <a:srgbClr val="EC7061"/>
              </a:solidFill>
              <a:prstDash val="solid"/>
              <a:round/>
              <a:headEnd type="triangle" w="med" len="med"/>
              <a:tailEnd type="triangle" w="med" len="med"/>
            </a:ln>
          </p:spPr>
        </p:cxnSp>
      </p:grpSp>
      <p:cxnSp>
        <p:nvCxnSpPr>
          <p:cNvPr id="106" name="直接连接符 105"/>
          <p:cNvCxnSpPr>
            <a:stCxn id="99" idx="2"/>
            <a:endCxn id="100" idx="0"/>
          </p:cNvCxnSpPr>
          <p:nvPr/>
        </p:nvCxnSpPr>
        <p:spPr bwMode="gray">
          <a:xfrm>
            <a:off x="6599584" y="4939335"/>
            <a:ext cx="3908" cy="415210"/>
          </a:xfrm>
          <a:prstGeom prst="line">
            <a:avLst/>
          </a:prstGeom>
          <a:noFill/>
          <a:ln w="19050" algn="ctr">
            <a:solidFill>
              <a:srgbClr val="EC7061"/>
            </a:solidFill>
            <a:prstDash val="solid"/>
            <a:round/>
            <a:headEnd type="triangle" w="med" len="med"/>
            <a:tailEnd type="triangle" w="med" len="med"/>
          </a:ln>
        </p:spPr>
      </p:cxnSp>
      <p:cxnSp>
        <p:nvCxnSpPr>
          <p:cNvPr id="107" name="直接连接符 106"/>
          <p:cNvCxnSpPr/>
          <p:nvPr/>
        </p:nvCxnSpPr>
        <p:spPr bwMode="gray">
          <a:xfrm>
            <a:off x="7886845" y="4939335"/>
            <a:ext cx="3908" cy="415210"/>
          </a:xfrm>
          <a:prstGeom prst="line">
            <a:avLst/>
          </a:prstGeom>
          <a:noFill/>
          <a:ln w="19050" algn="ctr">
            <a:solidFill>
              <a:srgbClr val="EC7061"/>
            </a:solidFill>
            <a:prstDash val="solid"/>
            <a:round/>
            <a:headEnd type="triangle" w="med" len="med"/>
            <a:tailEnd type="triangle" w="med" len="med"/>
          </a:ln>
        </p:spPr>
      </p:cxnSp>
      <p:pic>
        <p:nvPicPr>
          <p:cNvPr id="108" name="图片 10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384216" y="2005815"/>
            <a:ext cx="1792651" cy="330612"/>
          </a:xfrm>
          <a:prstGeom prst="rect">
            <a:avLst/>
          </a:prstGeom>
        </p:spPr>
      </p:pic>
      <p:sp>
        <p:nvSpPr>
          <p:cNvPr id="109" name="文本框 108"/>
          <p:cNvSpPr txBox="1"/>
          <p:nvPr/>
        </p:nvSpPr>
        <p:spPr bwMode="gray">
          <a:xfrm>
            <a:off x="6729492" y="3215212"/>
            <a:ext cx="1570446" cy="646331"/>
          </a:xfrm>
          <a:prstGeom prst="rect">
            <a:avLst/>
          </a:prstGeom>
          <a:noFill/>
        </p:spPr>
        <p:txBody>
          <a:bodyPr wrap="square" rtlCol="0">
            <a:spAutoFit/>
          </a:bodyPr>
          <a:lstStyle/>
          <a:p>
            <a:pPr fontAlgn="ctr"/>
            <a:r>
              <a:rPr lang="en-US" sz="1200" dirty="0" smtClean="0">
                <a:latin typeface="Huawei Sans" panose="020C0503030203020204" pitchFamily="34" charset="0"/>
              </a:rPr>
              <a:t>The device reports LLDP information to the controller.</a:t>
            </a:r>
            <a:endParaRPr lang="en-US" altLang="zh-CN" sz="1200" dirty="0">
              <a:latin typeface="Huawei Sans" panose="020C0503030203020204" pitchFamily="34" charset="0"/>
            </a:endParaRPr>
          </a:p>
        </p:txBody>
      </p:sp>
      <p:pic>
        <p:nvPicPr>
          <p:cNvPr id="110" name="图片 109"/>
          <p:cNvPicPr>
            <a:picLocks noChangeAspect="1"/>
          </p:cNvPicPr>
          <p:nvPr/>
        </p:nvPicPr>
        <p:blipFill>
          <a:blip r:embed="rId7"/>
          <a:stretch>
            <a:fillRect/>
          </a:stretch>
        </p:blipFill>
        <p:spPr bwMode="gray">
          <a:xfrm>
            <a:off x="8865218" y="3332923"/>
            <a:ext cx="2412811" cy="2323389"/>
          </a:xfrm>
          <a:prstGeom prst="roundRect">
            <a:avLst>
              <a:gd name="adj" fmla="val 5741"/>
            </a:avLst>
          </a:prstGeom>
        </p:spPr>
      </p:pic>
      <p:sp>
        <p:nvSpPr>
          <p:cNvPr id="111" name="椭圆 110"/>
          <p:cNvSpPr>
            <a:spLocks noChangeAspect="1"/>
          </p:cNvSpPr>
          <p:nvPr/>
        </p:nvSpPr>
        <p:spPr bwMode="gray">
          <a:xfrm>
            <a:off x="6932417" y="4757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2" name="椭圆 111"/>
          <p:cNvSpPr>
            <a:spLocks noChangeAspect="1"/>
          </p:cNvSpPr>
          <p:nvPr/>
        </p:nvSpPr>
        <p:spPr bwMode="gray">
          <a:xfrm>
            <a:off x="6499360" y="3463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3" name="椭圆 112"/>
          <p:cNvSpPr>
            <a:spLocks noChangeAspect="1"/>
          </p:cNvSpPr>
          <p:nvPr/>
        </p:nvSpPr>
        <p:spPr bwMode="gray">
          <a:xfrm>
            <a:off x="8910407" y="2701164"/>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4" name="文本框 113"/>
          <p:cNvSpPr txBox="1"/>
          <p:nvPr/>
        </p:nvSpPr>
        <p:spPr bwMode="gray">
          <a:xfrm>
            <a:off x="9140539" y="2496301"/>
            <a:ext cx="2407874" cy="830997"/>
          </a:xfrm>
          <a:prstGeom prst="rect">
            <a:avLst/>
          </a:prstGeom>
          <a:noFill/>
        </p:spPr>
        <p:txBody>
          <a:bodyPr wrap="square" rtlCol="0">
            <a:spAutoFit/>
          </a:bodyPr>
          <a:lstStyle/>
          <a:p>
            <a:pPr fontAlgn="ctr"/>
            <a:r>
              <a:rPr lang="en-US" sz="1200" dirty="0" smtClean="0">
                <a:latin typeface="Huawei Sans" panose="020C0503030203020204" pitchFamily="34" charset="0"/>
              </a:rPr>
              <a:t>The controller restores and displays the network topology based on the LLDP information reported by devices.</a:t>
            </a:r>
            <a:endParaRPr lang="en-US" altLang="zh-CN" sz="1200" dirty="0">
              <a:latin typeface="Huawei Sans" panose="020C0503030203020204" pitchFamily="34" charset="0"/>
            </a:endParaRPr>
          </a:p>
        </p:txBody>
      </p:sp>
      <p:pic>
        <p:nvPicPr>
          <p:cNvPr id="115" name="图片 76" descr="接入交换机.png"/>
          <p:cNvPicPr>
            <a:picLocks noChangeAspect="1"/>
          </p:cNvPicPr>
          <p:nvPr/>
        </p:nvPicPr>
        <p:blipFill>
          <a:blip r:embed="rId5" cstate="print"/>
          <a:stretch>
            <a:fillRect/>
          </a:stretch>
        </p:blipFill>
        <p:spPr bwMode="gray">
          <a:xfrm>
            <a:off x="7058139" y="5354545"/>
            <a:ext cx="368827" cy="301768"/>
          </a:xfrm>
          <a:prstGeom prst="rect">
            <a:avLst/>
          </a:prstGeom>
        </p:spPr>
      </p:pic>
      <p:cxnSp>
        <p:nvCxnSpPr>
          <p:cNvPr id="116" name="直接连接符 115"/>
          <p:cNvCxnSpPr>
            <a:stCxn id="98" idx="2"/>
          </p:cNvCxnSpPr>
          <p:nvPr/>
        </p:nvCxnSpPr>
        <p:spPr bwMode="gray">
          <a:xfrm>
            <a:off x="7245169" y="4158979"/>
            <a:ext cx="3907" cy="1195566"/>
          </a:xfrm>
          <a:prstGeom prst="line">
            <a:avLst/>
          </a:prstGeom>
          <a:noFill/>
          <a:ln w="19050" algn="ctr">
            <a:solidFill>
              <a:srgbClr val="EC7061"/>
            </a:solidFill>
            <a:prstDash val="solid"/>
            <a:round/>
            <a:headEnd type="triangle" w="med" len="med"/>
            <a:tailEnd type="triangle" w="med" len="med"/>
          </a:ln>
        </p:spPr>
      </p:cxnSp>
    </p:spTree>
    <p:extLst>
      <p:ext uri="{BB962C8B-B14F-4D97-AF65-F5344CB8AC3E}">
        <p14:creationId xmlns:p14="http://schemas.microsoft.com/office/powerpoint/2010/main" val="12731571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SNMP</a:t>
            </a:r>
            <a:endParaRPr lang="en-US" altLang="zh-CN" dirty="0"/>
          </a:p>
        </p:txBody>
      </p:sp>
      <p:sp>
        <p:nvSpPr>
          <p:cNvPr id="3" name="任意多边形 2"/>
          <p:cNvSpPr/>
          <p:nvPr/>
        </p:nvSpPr>
        <p:spPr bwMode="gray">
          <a:xfrm>
            <a:off x="3064999" y="367768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Group 165"/>
          <p:cNvGrpSpPr/>
          <p:nvPr/>
        </p:nvGrpSpPr>
        <p:grpSpPr bwMode="gray">
          <a:xfrm rot="10800000">
            <a:off x="576698" y="1867905"/>
            <a:ext cx="2475266" cy="136939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576598" y="1703145"/>
            <a:ext cx="490909" cy="401654"/>
          </a:xfrm>
          <a:prstGeom prst="rect">
            <a:avLst/>
          </a:prstGeom>
        </p:spPr>
      </p:pic>
      <p:pic>
        <p:nvPicPr>
          <p:cNvPr id="8"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94086" y="3058188"/>
            <a:ext cx="490909" cy="401654"/>
          </a:xfrm>
          <a:prstGeom prst="rect">
            <a:avLst/>
          </a:prstGeom>
        </p:spPr>
      </p:pic>
      <p:pic>
        <p:nvPicPr>
          <p:cNvPr id="9"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494086" y="4449298"/>
            <a:ext cx="490909" cy="401654"/>
          </a:xfrm>
          <a:prstGeom prst="rect">
            <a:avLst/>
          </a:prstGeom>
        </p:spPr>
      </p:pic>
      <p:pic>
        <p:nvPicPr>
          <p:cNvPr id="10"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659112" y="3058188"/>
            <a:ext cx="490909" cy="401654"/>
          </a:xfrm>
          <a:prstGeom prst="rect">
            <a:avLst/>
          </a:prstGeom>
        </p:spPr>
      </p:pic>
      <p:pic>
        <p:nvPicPr>
          <p:cNvPr id="11" name="图片 76" descr="接入交换机.png"/>
          <p:cNvPicPr>
            <a:picLocks noChangeAspect="1"/>
          </p:cNvPicPr>
          <p:nvPr/>
        </p:nvPicPr>
        <p:blipFill>
          <a:blip r:embed="rId5" cstate="print"/>
          <a:stretch>
            <a:fillRect/>
          </a:stretch>
        </p:blipFill>
        <p:spPr bwMode="gray">
          <a:xfrm>
            <a:off x="2659112" y="4449298"/>
            <a:ext cx="490909" cy="401654"/>
          </a:xfrm>
          <a:prstGeom prst="rect">
            <a:avLst/>
          </a:prstGeom>
        </p:spPr>
      </p:pic>
      <p:cxnSp>
        <p:nvCxnSpPr>
          <p:cNvPr id="12" name="直接连接符 11"/>
          <p:cNvCxnSpPr>
            <a:stCxn id="11" idx="0"/>
            <a:endCxn id="10" idx="2"/>
          </p:cNvCxnSpPr>
          <p:nvPr/>
        </p:nvCxnSpPr>
        <p:spPr bwMode="gray">
          <a:xfrm flipV="1">
            <a:off x="2904567"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66"/>
          <p:cNvCxnSpPr>
            <a:stCxn id="7" idx="3"/>
          </p:cNvCxnSpPr>
          <p:nvPr/>
        </p:nvCxnSpPr>
        <p:spPr bwMode="gray">
          <a:xfrm>
            <a:off x="2067507" y="1903972"/>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0"/>
            <a:endCxn id="8" idx="2"/>
          </p:cNvCxnSpPr>
          <p:nvPr/>
        </p:nvCxnSpPr>
        <p:spPr bwMode="gray">
          <a:xfrm flipV="1">
            <a:off x="739541"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bwMode="gray">
          <a:xfrm>
            <a:off x="6921494" y="2064913"/>
            <a:ext cx="4791081" cy="346505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ts val="2400"/>
              </a:lnSpc>
              <a:spcBef>
                <a:spcPts val="0"/>
              </a:spcBef>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Network management standard widely used on TCP/IP networks.</a:t>
            </a:r>
          </a:p>
          <a:p>
            <a:pPr marL="273050" indent="-273050" fontAlgn="ctr">
              <a:lnSpc>
                <a:spcPts val="2400"/>
              </a:lnSpc>
              <a:spcBef>
                <a:spcPts val="0"/>
              </a:spcBef>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SNMP uses a central computer (a network management station) that runs network management software to manage devices.</a:t>
            </a:r>
          </a:p>
          <a:p>
            <a:pPr marL="273050" indent="-273050" fontAlgn="ctr">
              <a:lnSpc>
                <a:spcPts val="2400"/>
              </a:lnSpc>
              <a:spcBef>
                <a:spcPts val="0"/>
              </a:spcBef>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By employing the "network management over networks" mode, SNMP is used for efficient and batch network device management. In addition, SNMP enables unified management of network devices of different types and from different vendors.</a:t>
            </a:r>
            <a:endParaRPr lang="en-US" altLang="zh-CN" sz="1400" dirty="0">
              <a:solidFill>
                <a:schemeClr val="tx1"/>
              </a:solidFill>
              <a:latin typeface="Huawei Sans" panose="020C0503030203020204" pitchFamily="34" charset="0"/>
            </a:endParaRPr>
          </a:p>
        </p:txBody>
      </p:sp>
      <p:sp>
        <p:nvSpPr>
          <p:cNvPr id="16" name="文本框 15"/>
          <p:cNvSpPr txBox="1"/>
          <p:nvPr/>
        </p:nvSpPr>
        <p:spPr bwMode="gray">
          <a:xfrm>
            <a:off x="6921496" y="1642300"/>
            <a:ext cx="4791080"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Overview of SNMP</a:t>
            </a:r>
            <a:endParaRPr lang="en-US" altLang="zh-CN" dirty="0">
              <a:latin typeface="Huawei Sans" panose="020C0503030203020204" pitchFamily="34" charset="0"/>
              <a:sym typeface="Huawei Sans" panose="020C0503030203020204" pitchFamily="34" charset="0"/>
            </a:endParaRPr>
          </a:p>
        </p:txBody>
      </p:sp>
      <p:pic>
        <p:nvPicPr>
          <p:cNvPr id="17" name="图片 72" descr="交换机.png"/>
          <p:cNvPicPr>
            <a:picLocks noChangeAspect="1"/>
          </p:cNvPicPr>
          <p:nvPr/>
        </p:nvPicPr>
        <p:blipFill>
          <a:blip r:embed="rId6" cstate="print"/>
          <a:stretch>
            <a:fillRect/>
          </a:stretch>
        </p:blipFill>
        <p:spPr bwMode="gray">
          <a:xfrm>
            <a:off x="4005819" y="1703147"/>
            <a:ext cx="489286" cy="401651"/>
          </a:xfrm>
          <a:prstGeom prst="rect">
            <a:avLst/>
          </a:prstGeom>
        </p:spPr>
      </p:pic>
      <p:cxnSp>
        <p:nvCxnSpPr>
          <p:cNvPr id="18" name="直接连接符 17"/>
          <p:cNvCxnSpPr>
            <a:stCxn id="17" idx="2"/>
          </p:cNvCxnSpPr>
          <p:nvPr/>
        </p:nvCxnSpPr>
        <p:spPr bwMode="gray">
          <a:xfrm flipH="1">
            <a:off x="3017027" y="2104798"/>
            <a:ext cx="1233435" cy="2344500"/>
          </a:xfrm>
          <a:prstGeom prst="line">
            <a:avLst/>
          </a:prstGeom>
          <a:noFill/>
          <a:ln w="19050" algn="ctr">
            <a:solidFill>
              <a:srgbClr val="C7000B"/>
            </a:solidFill>
            <a:prstDash val="solid"/>
            <a:round/>
            <a:headEnd type="triangle" w="med" len="med"/>
            <a:tailEnd type="triangle" w="med" len="med"/>
          </a:ln>
        </p:spPr>
      </p:cxnSp>
      <p:sp>
        <p:nvSpPr>
          <p:cNvPr id="19" name="文本框 18"/>
          <p:cNvSpPr txBox="1"/>
          <p:nvPr/>
        </p:nvSpPr>
        <p:spPr bwMode="gray">
          <a:xfrm rot="17898219">
            <a:off x="3412544" y="3269702"/>
            <a:ext cx="688009"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SNMP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4481562" y="1621547"/>
            <a:ext cx="1991251" cy="523220"/>
          </a:xfrm>
          <a:prstGeom prst="rect">
            <a:avLst/>
          </a:prstGeom>
          <a:noFill/>
        </p:spPr>
        <p:txBody>
          <a:bodyPr wrap="none" rtlCol="0">
            <a:spAutoFit/>
          </a:bodyPr>
          <a:lstStyle/>
          <a:p>
            <a:pPr fontAlgn="ctr"/>
            <a:r>
              <a:rPr lang="en-US" sz="1400" b="1" dirty="0" smtClean="0">
                <a:latin typeface="Huawei Sans" panose="020C0503030203020204" pitchFamily="34" charset="0"/>
              </a:rPr>
              <a:t>NMS (SNMP server)</a:t>
            </a:r>
          </a:p>
          <a:p>
            <a:pPr fontAlgn="ctr"/>
            <a:r>
              <a:rPr lang="en-US" sz="1400" dirty="0" smtClean="0">
                <a:latin typeface="Huawei Sans" panose="020C0503030203020204" pitchFamily="34" charset="0"/>
              </a:rPr>
              <a:t>Example: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endParaRPr lang="en-US" altLang="zh-CN" sz="1400" dirty="0">
              <a:latin typeface="Huawei Sans" panose="020C0503030203020204" pitchFamily="34" charset="0"/>
            </a:endParaRPr>
          </a:p>
        </p:txBody>
      </p:sp>
      <p:sp>
        <p:nvSpPr>
          <p:cNvPr id="21" name="矩形 20"/>
          <p:cNvSpPr/>
          <p:nvPr/>
        </p:nvSpPr>
        <p:spPr bwMode="gray">
          <a:xfrm>
            <a:off x="4140274" y="3691507"/>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113104" y="4886772"/>
            <a:ext cx="2879313"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Managed device (SNMP client)</a:t>
            </a:r>
          </a:p>
          <a:p>
            <a:pPr algn="ctr" fontAlgn="ctr"/>
            <a:r>
              <a:rPr lang="en-US" sz="1400" dirty="0" smtClean="0">
                <a:latin typeface="Huawei Sans" panose="020C0503030203020204" pitchFamily="34" charset="0"/>
              </a:rPr>
              <a:t>Example: Routers and switches</a:t>
            </a:r>
            <a:endParaRPr lang="en-US" altLang="zh-CN" sz="1400" dirty="0">
              <a:latin typeface="Huawei Sans" panose="020C0503030203020204" pitchFamily="34" charset="0"/>
            </a:endParaRPr>
          </a:p>
        </p:txBody>
      </p:sp>
      <p:sp>
        <p:nvSpPr>
          <p:cNvPr id="23" name="TextBox 179"/>
          <p:cNvSpPr txBox="1"/>
          <p:nvPr/>
        </p:nvSpPr>
        <p:spPr bwMode="gray">
          <a:xfrm>
            <a:off x="4631457" y="4052615"/>
            <a:ext cx="1295356" cy="267630"/>
          </a:xfrm>
          <a:prstGeom prst="roundRect">
            <a:avLst>
              <a:gd name="adj" fmla="val 29642"/>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rPr>
              <a:t>Agent</a:t>
            </a:r>
            <a:endParaRPr lang="en-US" altLang="zh-CN" sz="1400" dirty="0">
              <a:latin typeface="Huawei Sans" panose="020C0503030203020204" pitchFamily="34" charset="0"/>
            </a:endParaRPr>
          </a:p>
        </p:txBody>
      </p:sp>
      <p:cxnSp>
        <p:nvCxnSpPr>
          <p:cNvPr id="24" name="直接连接符 23"/>
          <p:cNvCxnSpPr/>
          <p:nvPr/>
        </p:nvCxnSpPr>
        <p:spPr bwMode="gray">
          <a:xfrm flipH="1">
            <a:off x="5279135" y="2201846"/>
            <a:ext cx="0" cy="1712684"/>
          </a:xfrm>
          <a:prstGeom prst="line">
            <a:avLst/>
          </a:prstGeom>
          <a:noFill/>
          <a:ln w="19050" algn="ctr">
            <a:solidFill>
              <a:srgbClr val="EC7061"/>
            </a:solidFill>
            <a:prstDash val="solid"/>
            <a:round/>
            <a:headEnd type="triangle" w="med" len="med"/>
            <a:tailEnd type="triangle" w="med" len="med"/>
          </a:ln>
        </p:spPr>
      </p:cxnSp>
      <p:cxnSp>
        <p:nvCxnSpPr>
          <p:cNvPr id="25" name="直接连接符 24"/>
          <p:cNvCxnSpPr/>
          <p:nvPr/>
        </p:nvCxnSpPr>
        <p:spPr bwMode="gray">
          <a:xfrm>
            <a:off x="5279135" y="4342416"/>
            <a:ext cx="0" cy="288200"/>
          </a:xfrm>
          <a:prstGeom prst="line">
            <a:avLst/>
          </a:prstGeom>
          <a:noFill/>
          <a:ln w="19050" algn="ctr">
            <a:solidFill>
              <a:srgbClr val="EC7061"/>
            </a:solidFill>
            <a:prstDash val="solid"/>
            <a:round/>
            <a:headEnd type="triangle" w="med" len="med"/>
            <a:tailEnd type="triangle" w="med" len="med"/>
          </a:ln>
        </p:spPr>
      </p:cxnSp>
      <p:sp>
        <p:nvSpPr>
          <p:cNvPr id="26" name="Rounded Rectangle 30"/>
          <p:cNvSpPr/>
          <p:nvPr/>
        </p:nvSpPr>
        <p:spPr bwMode="gray">
          <a:xfrm>
            <a:off x="4326151" y="4654249"/>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33"/>
          <p:cNvSpPr/>
          <p:nvPr/>
        </p:nvSpPr>
        <p:spPr bwMode="gray">
          <a:xfrm>
            <a:off x="5180837" y="4881895"/>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7"/>
          <p:cNvSpPr/>
          <p:nvPr/>
        </p:nvSpPr>
        <p:spPr bwMode="gray">
          <a:xfrm>
            <a:off x="4872179"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8"/>
          <p:cNvSpPr/>
          <p:nvPr/>
        </p:nvSpPr>
        <p:spPr bwMode="gray">
          <a:xfrm>
            <a:off x="5504872"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70"/>
          <p:cNvSpPr/>
          <p:nvPr/>
        </p:nvSpPr>
        <p:spPr bwMode="gray">
          <a:xfrm>
            <a:off x="5252845"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1"/>
          <p:cNvSpPr/>
          <p:nvPr/>
        </p:nvSpPr>
        <p:spPr bwMode="gray">
          <a:xfrm>
            <a:off x="5776244"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Straight Connector 35"/>
          <p:cNvCxnSpPr>
            <a:stCxn id="27" idx="3"/>
            <a:endCxn id="28" idx="7"/>
          </p:cNvCxnSpPr>
          <p:nvPr/>
        </p:nvCxnSpPr>
        <p:spPr bwMode="gray">
          <a:xfrm flipH="1">
            <a:off x="4995104" y="5004820"/>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3" name="Straight Connector 72"/>
          <p:cNvCxnSpPr>
            <a:stCxn id="27" idx="5"/>
            <a:endCxn id="29" idx="1"/>
          </p:cNvCxnSpPr>
          <p:nvPr/>
        </p:nvCxnSpPr>
        <p:spPr bwMode="gray">
          <a:xfrm>
            <a:off x="5303762" y="5004820"/>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4" name="Straight Connector 79"/>
          <p:cNvCxnSpPr>
            <a:stCxn id="29" idx="3"/>
            <a:endCxn id="30" idx="7"/>
          </p:cNvCxnSpPr>
          <p:nvPr/>
        </p:nvCxnSpPr>
        <p:spPr bwMode="gray">
          <a:xfrm flipH="1">
            <a:off x="5375770" y="5316094"/>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5" name="Straight Connector 80"/>
          <p:cNvCxnSpPr>
            <a:stCxn id="29" idx="5"/>
            <a:endCxn id="31" idx="0"/>
          </p:cNvCxnSpPr>
          <p:nvPr/>
        </p:nvCxnSpPr>
        <p:spPr bwMode="gray">
          <a:xfrm>
            <a:off x="5627797" y="5316094"/>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6" name="Rectangle 52"/>
          <p:cNvSpPr/>
          <p:nvPr/>
        </p:nvSpPr>
        <p:spPr bwMode="gray">
          <a:xfrm>
            <a:off x="5604600" y="4709451"/>
            <a:ext cx="550151" cy="323165"/>
          </a:xfrm>
          <a:prstGeom prst="rect">
            <a:avLst/>
          </a:prstGeom>
        </p:spPr>
        <p:txBody>
          <a:bodyPr wrap="none">
            <a:spAutoFit/>
          </a:bodyPr>
          <a:lstStyle/>
          <a:p>
            <a:pPr fontAlgn="ctr"/>
            <a:r>
              <a:rPr lang="en-US" sz="1500" b="1" dirty="0" smtClean="0">
                <a:solidFill>
                  <a:srgbClr val="000000"/>
                </a:solidFill>
                <a:latin typeface="Huawei Sans" panose="020C0503030203020204" pitchFamily="34" charset="0"/>
              </a:rPr>
              <a:t>MIB</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Group 3"/>
          <p:cNvGrpSpPr/>
          <p:nvPr/>
        </p:nvGrpSpPr>
        <p:grpSpPr bwMode="gray">
          <a:xfrm>
            <a:off x="4490915" y="5259992"/>
            <a:ext cx="261965" cy="61979"/>
            <a:chOff x="559282" y="6488261"/>
            <a:chExt cx="261965" cy="61979"/>
          </a:xfrm>
          <a:solidFill>
            <a:schemeClr val="bg1">
              <a:lumMod val="50000"/>
            </a:schemeClr>
          </a:solidFill>
        </p:grpSpPr>
        <p:sp>
          <p:nvSpPr>
            <p:cNvPr id="3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Group 3"/>
          <p:cNvGrpSpPr/>
          <p:nvPr/>
        </p:nvGrpSpPr>
        <p:grpSpPr bwMode="gray">
          <a:xfrm>
            <a:off x="4916614" y="5587678"/>
            <a:ext cx="261965" cy="61979"/>
            <a:chOff x="559282" y="6488261"/>
            <a:chExt cx="261965" cy="61979"/>
          </a:xfrm>
          <a:solidFill>
            <a:schemeClr val="bg1">
              <a:lumMod val="50000"/>
            </a:schemeClr>
          </a:solidFill>
        </p:grpSpPr>
        <p:sp>
          <p:nvSpPr>
            <p:cNvPr id="4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38326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Campus networks are closely related to people's work and life. A typical campus network can be divided into multiple layers, including the egress layer, core layer, aggregation layer, and access layer. Each layer has its own functions, features, and common technologies and protocols.</a:t>
            </a:r>
            <a:endParaRPr lang="en-US" altLang="zh-CN" smtClean="0"/>
          </a:p>
          <a:p>
            <a:r>
              <a:rPr lang="en-US" smtClean="0"/>
              <a:t>This course describes the overall campus network architecture, common technologies and protocols, and typical networking scenarios, laying a foundation for learning key technologies of campus networks.</a:t>
            </a:r>
            <a:endParaRPr lang="en-US" altLang="zh-CN" dirty="0">
              <a:sym typeface="Huawei Sans" panose="020C0503030203020204" pitchFamily="34" charset="0"/>
            </a:endParaRPr>
          </a:p>
        </p:txBody>
      </p:sp>
    </p:spTree>
    <p:extLst>
      <p:ext uri="{BB962C8B-B14F-4D97-AF65-F5344CB8AC3E}">
        <p14:creationId xmlns:p14="http://schemas.microsoft.com/office/powerpoint/2010/main" val="8746455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NETCONF</a:t>
            </a:r>
            <a:endParaRPr lang="en-US" altLang="zh-CN" dirty="0"/>
          </a:p>
        </p:txBody>
      </p:sp>
      <p:grpSp>
        <p:nvGrpSpPr>
          <p:cNvPr id="3" name="Group 165"/>
          <p:cNvGrpSpPr/>
          <p:nvPr/>
        </p:nvGrpSpPr>
        <p:grpSpPr bwMode="gray">
          <a:xfrm rot="10800000">
            <a:off x="577428" y="2093374"/>
            <a:ext cx="2475266" cy="1369396"/>
            <a:chOff x="-1233037" y="914446"/>
            <a:chExt cx="1573823" cy="778776"/>
          </a:xfrm>
        </p:grpSpPr>
        <p:cxnSp>
          <p:nvCxnSpPr>
            <p:cNvPr id="4"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577328" y="1928614"/>
            <a:ext cx="490909" cy="401654"/>
          </a:xfrm>
          <a:prstGeom prst="rect">
            <a:avLst/>
          </a:prstGeom>
        </p:spPr>
      </p:pic>
      <p:pic>
        <p:nvPicPr>
          <p:cNvPr id="7"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94816" y="3283657"/>
            <a:ext cx="490909" cy="401654"/>
          </a:xfrm>
          <a:prstGeom prst="rect">
            <a:avLst/>
          </a:prstGeom>
        </p:spPr>
      </p:pic>
      <p:pic>
        <p:nvPicPr>
          <p:cNvPr id="8"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494816" y="4674767"/>
            <a:ext cx="490909" cy="401654"/>
          </a:xfrm>
          <a:prstGeom prst="rect">
            <a:avLst/>
          </a:prstGeom>
        </p:spPr>
      </p:pic>
      <p:pic>
        <p:nvPicPr>
          <p:cNvPr id="9"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659842" y="3283657"/>
            <a:ext cx="490909" cy="401654"/>
          </a:xfrm>
          <a:prstGeom prst="rect">
            <a:avLst/>
          </a:prstGeom>
        </p:spPr>
      </p:pic>
      <p:pic>
        <p:nvPicPr>
          <p:cNvPr id="10" name="图片 76" descr="接入交换机.png"/>
          <p:cNvPicPr>
            <a:picLocks noChangeAspect="1"/>
          </p:cNvPicPr>
          <p:nvPr/>
        </p:nvPicPr>
        <p:blipFill>
          <a:blip r:embed="rId5" cstate="print"/>
          <a:stretch>
            <a:fillRect/>
          </a:stretch>
        </p:blipFill>
        <p:spPr bwMode="gray">
          <a:xfrm>
            <a:off x="2659842" y="4674767"/>
            <a:ext cx="490909" cy="401654"/>
          </a:xfrm>
          <a:prstGeom prst="rect">
            <a:avLst/>
          </a:prstGeom>
        </p:spPr>
      </p:pic>
      <p:cxnSp>
        <p:nvCxnSpPr>
          <p:cNvPr id="11" name="直接连接符 10"/>
          <p:cNvCxnSpPr>
            <a:stCxn id="10" idx="0"/>
            <a:endCxn id="9" idx="2"/>
          </p:cNvCxnSpPr>
          <p:nvPr/>
        </p:nvCxnSpPr>
        <p:spPr bwMode="gray">
          <a:xfrm flipV="1">
            <a:off x="2905297"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66"/>
          <p:cNvCxnSpPr>
            <a:stCxn id="6" idx="3"/>
          </p:cNvCxnSpPr>
          <p:nvPr/>
        </p:nvCxnSpPr>
        <p:spPr bwMode="gray">
          <a:xfrm>
            <a:off x="2068237" y="212944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0"/>
            <a:endCxn id="7" idx="2"/>
          </p:cNvCxnSpPr>
          <p:nvPr/>
        </p:nvCxnSpPr>
        <p:spPr bwMode="gray">
          <a:xfrm flipV="1">
            <a:off x="740271"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bwMode="gray">
          <a:xfrm>
            <a:off x="6237601" y="1867769"/>
            <a:ext cx="5474974" cy="14158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400"/>
              </a:lnSpc>
              <a:spcBef>
                <a:spcPts val="0"/>
              </a:spcBef>
              <a:spcAft>
                <a:spcPts val="600"/>
              </a:spcAft>
            </a:pPr>
            <a:r>
              <a:rPr lang="en-US" sz="1600" dirty="0" smtClean="0">
                <a:solidFill>
                  <a:schemeClr val="tx1"/>
                </a:solidFill>
                <a:latin typeface="Huawei Sans" panose="020C0503030203020204" pitchFamily="34" charset="0"/>
              </a:rPr>
              <a:t>SNMP is not a configuration-oriented protocol. On a large-sized network with a complex topology, SNMP cannot meet network management requirements, especially configuration management requirements.</a:t>
            </a:r>
            <a:endParaRPr lang="en-US" altLang="zh-CN" sz="1600" dirty="0">
              <a:solidFill>
                <a:schemeClr val="tx1"/>
              </a:solidFill>
              <a:latin typeface="Huawei Sans" panose="020C0503030203020204" pitchFamily="34" charset="0"/>
            </a:endParaRPr>
          </a:p>
        </p:txBody>
      </p:sp>
      <p:sp>
        <p:nvSpPr>
          <p:cNvPr id="15" name="文本框 14"/>
          <p:cNvSpPr txBox="1"/>
          <p:nvPr/>
        </p:nvSpPr>
        <p:spPr bwMode="gray">
          <a:xfrm>
            <a:off x="6237600" y="1445156"/>
            <a:ext cx="5474974"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SNMP weaknesses</a:t>
            </a:r>
            <a:endParaRPr lang="en-US" altLang="zh-CN" dirty="0">
              <a:latin typeface="Huawei Sans" panose="020C0503030203020204" pitchFamily="34" charset="0"/>
              <a:sym typeface="Huawei Sans" panose="020C0503030203020204" pitchFamily="34" charset="0"/>
            </a:endParaRPr>
          </a:p>
        </p:txBody>
      </p:sp>
      <p:pic>
        <p:nvPicPr>
          <p:cNvPr id="16" name="图片 72" descr="交换机.png"/>
          <p:cNvPicPr>
            <a:picLocks noChangeAspect="1"/>
          </p:cNvPicPr>
          <p:nvPr/>
        </p:nvPicPr>
        <p:blipFill>
          <a:blip r:embed="rId6" cstate="print"/>
          <a:stretch>
            <a:fillRect/>
          </a:stretch>
        </p:blipFill>
        <p:spPr bwMode="gray">
          <a:xfrm>
            <a:off x="4006549" y="1928616"/>
            <a:ext cx="489286" cy="401651"/>
          </a:xfrm>
          <a:prstGeom prst="rect">
            <a:avLst/>
          </a:prstGeom>
        </p:spPr>
      </p:pic>
      <p:cxnSp>
        <p:nvCxnSpPr>
          <p:cNvPr id="17" name="直接连接符 16"/>
          <p:cNvCxnSpPr>
            <a:stCxn id="16" idx="2"/>
          </p:cNvCxnSpPr>
          <p:nvPr/>
        </p:nvCxnSpPr>
        <p:spPr bwMode="gray">
          <a:xfrm flipH="1">
            <a:off x="3017757" y="2330267"/>
            <a:ext cx="1233435" cy="2344500"/>
          </a:xfrm>
          <a:prstGeom prst="line">
            <a:avLst/>
          </a:prstGeom>
          <a:noFill/>
          <a:ln w="19050" algn="ctr">
            <a:solidFill>
              <a:srgbClr val="C7000B"/>
            </a:solidFill>
            <a:prstDash val="solid"/>
            <a:round/>
            <a:headEnd type="triangle" w="med" len="med"/>
            <a:tailEnd type="triangle" w="med" len="med"/>
          </a:ln>
        </p:spPr>
      </p:cxnSp>
      <p:sp>
        <p:nvSpPr>
          <p:cNvPr id="18" name="文本框 17"/>
          <p:cNvSpPr txBox="1"/>
          <p:nvPr/>
        </p:nvSpPr>
        <p:spPr bwMode="gray">
          <a:xfrm rot="17898219">
            <a:off x="3255378" y="3495171"/>
            <a:ext cx="1003801"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NETCONF</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3150751" y="1391136"/>
            <a:ext cx="2247731" cy="523220"/>
          </a:xfrm>
          <a:prstGeom prst="rect">
            <a:avLst/>
          </a:prstGeom>
          <a:noFill/>
        </p:spPr>
        <p:txBody>
          <a:bodyPr wrap="none" rtlCol="0">
            <a:spAutoFit/>
          </a:bodyPr>
          <a:lstStyle/>
          <a:p>
            <a:pPr fontAlgn="ctr"/>
            <a:r>
              <a:rPr lang="en-US" sz="1400" b="1" dirty="0" smtClean="0">
                <a:latin typeface="Huawei Sans" panose="020C0503030203020204" pitchFamily="34" charset="0"/>
              </a:rPr>
              <a:t>NMS (NETCONF server)</a:t>
            </a:r>
          </a:p>
          <a:p>
            <a:pPr fontAlgn="ctr"/>
            <a:r>
              <a:rPr lang="en-US" sz="1400" dirty="0" smtClean="0">
                <a:latin typeface="Huawei Sans" panose="020C0503030203020204" pitchFamily="34" charset="0"/>
              </a:rPr>
              <a:t>Example: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endParaRPr lang="en-US" altLang="zh-CN" sz="1400" dirty="0">
              <a:latin typeface="Huawei Sans" panose="020C0503030203020204" pitchFamily="34" charset="0"/>
            </a:endParaRPr>
          </a:p>
        </p:txBody>
      </p:sp>
      <p:sp>
        <p:nvSpPr>
          <p:cNvPr id="20" name="文本框 19"/>
          <p:cNvSpPr txBox="1"/>
          <p:nvPr/>
        </p:nvSpPr>
        <p:spPr bwMode="gray">
          <a:xfrm>
            <a:off x="950328" y="5112241"/>
            <a:ext cx="3206327"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Managed device (NETCONF client)</a:t>
            </a:r>
          </a:p>
          <a:p>
            <a:pPr algn="ctr" fontAlgn="ctr"/>
            <a:r>
              <a:rPr lang="en-US" sz="1400" dirty="0" smtClean="0">
                <a:latin typeface="Huawei Sans" panose="020C0503030203020204" pitchFamily="34" charset="0"/>
              </a:rPr>
              <a:t>Example: Routers and switches</a:t>
            </a:r>
            <a:endParaRPr lang="en-US" altLang="zh-CN" sz="1400" dirty="0">
              <a:latin typeface="Huawei Sans" panose="020C0503030203020204" pitchFamily="34" charset="0"/>
            </a:endParaRPr>
          </a:p>
        </p:txBody>
      </p:sp>
      <p:sp>
        <p:nvSpPr>
          <p:cNvPr id="21" name="圆角矩形 20"/>
          <p:cNvSpPr/>
          <p:nvPr/>
        </p:nvSpPr>
        <p:spPr bwMode="gray">
          <a:xfrm>
            <a:off x="6237601" y="3911903"/>
            <a:ext cx="5458540" cy="2041027"/>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NETCONF provides a mechanism for communication between the NMS and network devices. </a:t>
            </a:r>
          </a:p>
          <a:p>
            <a:pPr marL="285750" indent="-285750" fontAlgn="ctr">
              <a:lnSpc>
                <a:spcPts val="2400"/>
              </a:lnSpc>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A network administrator can use NETCONF to add, modify, or delete configurations of network devices, and obtain configurations and status of network devices.</a:t>
            </a:r>
            <a:endParaRPr lang="en-US" sz="1600" dirty="0">
              <a:solidFill>
                <a:schemeClr val="tx1"/>
              </a:solidFill>
              <a:latin typeface="Huawei Sans" panose="020C0503030203020204" pitchFamily="34" charset="0"/>
            </a:endParaRPr>
          </a:p>
        </p:txBody>
      </p:sp>
      <p:sp>
        <p:nvSpPr>
          <p:cNvPr id="22" name="文本框 21"/>
          <p:cNvSpPr txBox="1"/>
          <p:nvPr/>
        </p:nvSpPr>
        <p:spPr bwMode="gray">
          <a:xfrm>
            <a:off x="6237602" y="3489292"/>
            <a:ext cx="5458539"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Overview of NETCONF</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34656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Telemetry</a:t>
            </a:r>
            <a:endParaRPr lang="en-US" altLang="zh-CN" dirty="0"/>
          </a:p>
        </p:txBody>
      </p:sp>
      <p:sp>
        <p:nvSpPr>
          <p:cNvPr id="3" name="文本占位符 2"/>
          <p:cNvSpPr>
            <a:spLocks noGrp="1"/>
          </p:cNvSpPr>
          <p:nvPr>
            <p:ph type="body" sz="quarter" idx="10"/>
          </p:nvPr>
        </p:nvSpPr>
        <p:spPr bwMode="gray">
          <a:xfrm>
            <a:off x="455612" y="1052514"/>
            <a:ext cx="11293476" cy="1971042"/>
          </a:xfrm>
        </p:spPr>
        <p:txBody>
          <a:bodyPr/>
          <a:lstStyle/>
          <a:p>
            <a:r>
              <a:rPr lang="en-US" sz="1800" dirty="0" smtClean="0"/>
              <a:t>Telemetry is also called network telemetry. It is used to monitor networks, including packet check and analysis, intrusion and attack detection, intelligent data collection, and application performance management. Generally, telemetry is used together with NETCONF. The analyzer analyzes the data collected by telemetry. The analyzer associates with the controller and automatically modifies device configurations based on the analysis result.</a:t>
            </a:r>
            <a:endParaRPr lang="en-US" altLang="zh-CN" sz="1800" dirty="0" smtClean="0">
              <a:sym typeface="Huawei Sans" panose="020C0503030203020204" pitchFamily="34" charset="0"/>
            </a:endParaRPr>
          </a:p>
        </p:txBody>
      </p:sp>
      <p:sp>
        <p:nvSpPr>
          <p:cNvPr id="4" name="圆角矩形 75"/>
          <p:cNvSpPr/>
          <p:nvPr/>
        </p:nvSpPr>
        <p:spPr bwMode="gray">
          <a:xfrm>
            <a:off x="7670949" y="2904503"/>
            <a:ext cx="3933835" cy="3018481"/>
          </a:xfrm>
          <a:prstGeom prst="roundRect">
            <a:avLst>
              <a:gd name="adj" fmla="val 8077"/>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7777416" y="3025688"/>
            <a:ext cx="3744000" cy="1395781"/>
          </a:xfrm>
          <a:prstGeom prst="roundRect">
            <a:avLst>
              <a:gd name="adj" fmla="val 1060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ts val="2000"/>
              </a:lnSpc>
            </a:pPr>
            <a:endParaRPr lang="en-US" altLang="zh-CN" sz="14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7861631" y="3871067"/>
            <a:ext cx="1008000" cy="438005"/>
            <a:chOff x="663534" y="5605483"/>
            <a:chExt cx="1008000" cy="438005"/>
          </a:xfrm>
        </p:grpSpPr>
        <p:sp>
          <p:nvSpPr>
            <p:cNvPr id="7" name="圆角矩形 6"/>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765020" y="5685986"/>
              <a:ext cx="80502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Collector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10397355" y="3871068"/>
            <a:ext cx="1008000" cy="433114"/>
            <a:chOff x="1971217" y="5605485"/>
            <a:chExt cx="1008000" cy="433114"/>
          </a:xfrm>
        </p:grpSpPr>
        <p:sp>
          <p:nvSpPr>
            <p:cNvPr id="10" name="圆角矩形 9"/>
            <p:cNvSpPr/>
            <p:nvPr/>
          </p:nvSpPr>
          <p:spPr bwMode="gray">
            <a:xfrm>
              <a:off x="1971217" y="5605485"/>
              <a:ext cx="1008000" cy="433114"/>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034231" y="5683543"/>
              <a:ext cx="88197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Controller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1"/>
          <p:cNvGrpSpPr/>
          <p:nvPr/>
        </p:nvGrpSpPr>
        <p:grpSpPr bwMode="gray">
          <a:xfrm>
            <a:off x="9093307" y="3151357"/>
            <a:ext cx="1008000" cy="433781"/>
            <a:chOff x="3278900" y="5630905"/>
            <a:chExt cx="1008000" cy="433781"/>
          </a:xfrm>
        </p:grpSpPr>
        <p:sp>
          <p:nvSpPr>
            <p:cNvPr id="13" name="圆角矩形 12"/>
            <p:cNvSpPr/>
            <p:nvPr/>
          </p:nvSpPr>
          <p:spPr bwMode="gray">
            <a:xfrm>
              <a:off x="3278900" y="5630905"/>
              <a:ext cx="1008000" cy="433781"/>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388401" y="5709296"/>
              <a:ext cx="78899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Analyzer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 name="直接箭头连接符 17"/>
          <p:cNvCxnSpPr>
            <a:stCxn id="7" idx="0"/>
            <a:endCxn id="13" idx="1"/>
          </p:cNvCxnSpPr>
          <p:nvPr/>
        </p:nvCxnSpPr>
        <p:spPr bwMode="gray">
          <a:xfrm flipV="1">
            <a:off x="8365631" y="3368248"/>
            <a:ext cx="727676" cy="50281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3" idx="3"/>
            <a:endCxn id="10" idx="0"/>
          </p:cNvCxnSpPr>
          <p:nvPr/>
        </p:nvCxnSpPr>
        <p:spPr bwMode="gray">
          <a:xfrm>
            <a:off x="10101307" y="3368248"/>
            <a:ext cx="800048" cy="502820"/>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flipV="1">
            <a:off x="8497415" y="4449292"/>
            <a:ext cx="0" cy="8928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8460859" y="4699241"/>
            <a:ext cx="1050288"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Telemetry</a:t>
            </a:r>
          </a:p>
          <a:p>
            <a:pPr algn="ctr" fontAlgn="ctr"/>
            <a:r>
              <a:rPr lang="en-US" sz="1200" dirty="0" smtClean="0">
                <a:latin typeface="Huawei Sans" panose="020C0503030203020204" pitchFamily="34" charset="0"/>
              </a:rPr>
              <a:t>Upload data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bwMode="gray">
          <a:xfrm>
            <a:off x="10910455" y="4486470"/>
            <a:ext cx="0" cy="855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gray">
          <a:xfrm>
            <a:off x="9681340" y="4606908"/>
            <a:ext cx="1326523"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NETCONF</a:t>
            </a:r>
          </a:p>
          <a:p>
            <a:pPr algn="ctr" fontAlgn="ctr"/>
            <a:r>
              <a:rPr lang="en-US" sz="1200" dirty="0" smtClean="0">
                <a:latin typeface="Huawei Sans" panose="020C0503030203020204" pitchFamily="34" charset="0"/>
              </a:rPr>
              <a:t>Deliver configurations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bwMode="gray">
          <a:xfrm>
            <a:off x="7861631" y="5368548"/>
            <a:ext cx="3543724" cy="438005"/>
            <a:chOff x="663534" y="5605483"/>
            <a:chExt cx="1008000" cy="438005"/>
          </a:xfrm>
        </p:grpSpPr>
        <p:sp>
          <p:nvSpPr>
            <p:cNvPr id="28" name="圆角矩形 27"/>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986696" y="5670711"/>
              <a:ext cx="36167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Network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a:off x="7628094" y="4699241"/>
            <a:ext cx="923192" cy="461665"/>
          </a:xfrm>
          <a:prstGeom prst="rect">
            <a:avLst/>
          </a:prstGeom>
          <a:noFill/>
        </p:spPr>
        <p:txBody>
          <a:bodyPr wrap="square" rtlCol="0">
            <a:spAutoFit/>
          </a:bodyPr>
          <a:lstStyle/>
          <a:p>
            <a:pPr algn="ctr" fontAlgn="ctr"/>
            <a:r>
              <a:rPr lang="en-US" sz="1200" dirty="0" err="1" smtClean="0">
                <a:solidFill>
                  <a:srgbClr val="C7000B"/>
                </a:solidFill>
                <a:latin typeface="Huawei Sans" panose="020C0503030203020204" pitchFamily="34" charset="0"/>
              </a:rPr>
              <a:t>Subsecond</a:t>
            </a:r>
            <a:r>
              <a:rPr lang="en-US" sz="1200" dirty="0" smtClean="0">
                <a:solidFill>
                  <a:srgbClr val="C7000B"/>
                </a:solidFill>
                <a:latin typeface="Huawei Sans" panose="020C0503030203020204" pitchFamily="34" charset="0"/>
              </a:rPr>
              <a:t>-level</a:t>
            </a:r>
            <a:endParaRPr lang="en-US" sz="1200" dirty="0">
              <a:solidFill>
                <a:srgbClr val="C7000B"/>
              </a:solidFill>
              <a:latin typeface="Huawei Sans" panose="020C0503030203020204" pitchFamily="34" charset="0"/>
            </a:endParaRPr>
          </a:p>
        </p:txBody>
      </p:sp>
      <p:sp>
        <p:nvSpPr>
          <p:cNvPr id="32" name="文本占位符 2"/>
          <p:cNvSpPr txBox="1">
            <a:spLocks/>
          </p:cNvSpPr>
          <p:nvPr/>
        </p:nvSpPr>
        <p:spPr bwMode="gray">
          <a:xfrm>
            <a:off x="455612" y="3124571"/>
            <a:ext cx="7331919" cy="30056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800" dirty="0"/>
              <a:t>Telemetry has the following advantages:</a:t>
            </a:r>
            <a:endParaRPr lang="en-US" altLang="zh-CN" sz="1800" dirty="0">
              <a:sym typeface="Huawei Sans" panose="020C0503030203020204" pitchFamily="34" charset="0"/>
            </a:endParaRPr>
          </a:p>
          <a:p>
            <a:pPr lvl="1"/>
            <a:r>
              <a:rPr lang="en-US" altLang="zh-CN" sz="1600" dirty="0"/>
              <a:t>Supports multiple implementation modes, meeting diversified user requirements.</a:t>
            </a:r>
            <a:endParaRPr lang="en-US" altLang="zh-CN" sz="1600" dirty="0">
              <a:sym typeface="Huawei Sans" panose="020C0503030203020204" pitchFamily="34" charset="0"/>
            </a:endParaRPr>
          </a:p>
          <a:p>
            <a:pPr lvl="1"/>
            <a:r>
              <a:rPr lang="en-US" altLang="zh-CN" sz="1600" dirty="0"/>
              <a:t>Collects a wide variety of data with high precision to fully reflect network status.</a:t>
            </a:r>
            <a:endParaRPr lang="en-US" altLang="zh-CN" sz="1600" dirty="0">
              <a:sym typeface="Huawei Sans" panose="020C0503030203020204" pitchFamily="34" charset="0"/>
            </a:endParaRPr>
          </a:p>
          <a:p>
            <a:pPr lvl="1"/>
            <a:r>
              <a:rPr lang="en-US" altLang="zh-CN" sz="1600" dirty="0"/>
              <a:t>Continuously reports data with only one-time data subscription.</a:t>
            </a:r>
            <a:endParaRPr lang="en-US" altLang="zh-CN" sz="1600" dirty="0">
              <a:sym typeface="Huawei Sans" panose="020C0503030203020204" pitchFamily="34" charset="0"/>
            </a:endParaRPr>
          </a:p>
          <a:p>
            <a:pPr lvl="1"/>
            <a:r>
              <a:rPr lang="en-US" altLang="zh-CN" sz="1600" dirty="0"/>
              <a:t>Locates faults rapidly and accurately.</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0578722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1141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Service and Management</a:t>
            </a:r>
            <a:endParaRPr lang="en-US" altLang="zh-CN" dirty="0" smtClean="0">
              <a:solidFill>
                <a:schemeClr val="bg1">
                  <a:lumMod val="50000"/>
                </a:schemeClr>
              </a:solidFill>
              <a:sym typeface="Huawei Sans" panose="020C0503030203020204" pitchFamily="34" charset="0"/>
            </a:endParaRPr>
          </a:p>
          <a:p>
            <a:r>
              <a:rPr lang="en-US" b="1" dirty="0" smtClean="0"/>
              <a:t>Network Security</a:t>
            </a:r>
            <a:endParaRPr lang="en-US" altLang="zh-CN" b="1" dirty="0" smtClean="0">
              <a:sym typeface="Huawei Sans" panose="020C0503030203020204" pitchFamily="34" charset="0"/>
            </a:endParaRPr>
          </a:p>
          <a:p>
            <a:r>
              <a:rPr lang="en-US" dirty="0" smtClean="0">
                <a:solidFill>
                  <a:schemeClr val="bg1">
                    <a:lumMod val="50000"/>
                  </a:schemeClr>
                </a:solidFill>
              </a:rPr>
              <a:t>VPN</a:t>
            </a:r>
            <a:endParaRPr lang="en-US" altLang="zh-CN" dirty="0">
              <a:solidFill>
                <a:schemeClr val="bg1">
                  <a:lumMod val="50000"/>
                </a:schemeClr>
              </a:solidFill>
            </a:endParaRPr>
          </a:p>
        </p:txBody>
      </p:sp>
    </p:spTree>
    <p:extLst>
      <p:ext uri="{BB962C8B-B14F-4D97-AF65-F5344CB8AC3E}">
        <p14:creationId xmlns:p14="http://schemas.microsoft.com/office/powerpoint/2010/main" val="42309150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Deploying NAC to Implement Network Access Control on Access Users</a:t>
            </a:r>
            <a:endParaRPr lang="en-US" altLang="zh-CN" dirty="0"/>
          </a:p>
        </p:txBody>
      </p:sp>
      <p:sp>
        <p:nvSpPr>
          <p:cNvPr id="3" name="Rounded Rectangle 23"/>
          <p:cNvSpPr/>
          <p:nvPr/>
        </p:nvSpPr>
        <p:spPr bwMode="gray">
          <a:xfrm>
            <a:off x="6036905" y="2696326"/>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dirty="0" smtClean="0">
                <a:solidFill>
                  <a:schemeClr val="tx2">
                    <a:lumMod val="50000"/>
                  </a:schemeClr>
                </a:solidFill>
                <a:latin typeface="Huawei Sans" panose="020C0503030203020204" pitchFamily="34" charset="0"/>
              </a:rPr>
              <a:t>User terminal</a:t>
            </a:r>
            <a:endParaRPr lang="en-US" altLang="zh-CN" sz="1200" dirty="0">
              <a:solidFill>
                <a:schemeClr val="tx2">
                  <a:lumMod val="50000"/>
                </a:schemeClr>
              </a:solidFill>
              <a:latin typeface="Huawei Sans" panose="020C0503030203020204" pitchFamily="34" charset="0"/>
            </a:endParaRPr>
          </a:p>
        </p:txBody>
      </p:sp>
      <p:sp>
        <p:nvSpPr>
          <p:cNvPr id="4" name="Rounded Rectangle 23"/>
          <p:cNvSpPr/>
          <p:nvPr/>
        </p:nvSpPr>
        <p:spPr bwMode="gray">
          <a:xfrm>
            <a:off x="6036905" y="2158548"/>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endParaRPr lang="en-US" altLang="zh-CN" sz="1400" dirty="0">
              <a:solidFill>
                <a:schemeClr val="tx2">
                  <a:lumMod val="50000"/>
                </a:schemeClr>
              </a:solidFill>
              <a:latin typeface="Huawei Sans" panose="020C0503030203020204" pitchFamily="34" charset="0"/>
            </a:endParaRPr>
          </a:p>
        </p:txBody>
      </p:sp>
      <p:sp>
        <p:nvSpPr>
          <p:cNvPr id="5" name="Rounded Rectangle 23"/>
          <p:cNvSpPr/>
          <p:nvPr/>
        </p:nvSpPr>
        <p:spPr bwMode="gray">
          <a:xfrm>
            <a:off x="6036905" y="1616084"/>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dirty="0" smtClean="0">
                <a:solidFill>
                  <a:schemeClr val="tx2">
                    <a:lumMod val="50000"/>
                  </a:schemeClr>
                </a:solidFill>
                <a:latin typeface="Huawei Sans" panose="020C0503030203020204" pitchFamily="34" charset="0"/>
              </a:rPr>
              <a:t>Authentication server</a:t>
            </a:r>
            <a:endParaRPr lang="en-US" altLang="zh-CN" sz="1200" dirty="0">
              <a:solidFill>
                <a:schemeClr val="tx2">
                  <a:lumMod val="50000"/>
                </a:schemeClr>
              </a:solidFill>
              <a:latin typeface="Huawei Sans" panose="020C0503030203020204" pitchFamily="34" charset="0"/>
            </a:endParaRPr>
          </a:p>
        </p:txBody>
      </p:sp>
      <p:sp>
        <p:nvSpPr>
          <p:cNvPr id="6" name="Rounded Rectangle 23"/>
          <p:cNvSpPr/>
          <p:nvPr/>
        </p:nvSpPr>
        <p:spPr bwMode="gray">
          <a:xfrm>
            <a:off x="559837" y="5621748"/>
            <a:ext cx="4818243" cy="575598"/>
          </a:xfrm>
          <a:prstGeom prst="roundRect">
            <a:avLst>
              <a:gd name="adj" fmla="val 7521"/>
            </a:avLst>
          </a:prstGeom>
          <a:gradFill flip="none" rotWithShape="1">
            <a:gsLst>
              <a:gs pos="100000">
                <a:schemeClr val="bg1"/>
              </a:gs>
              <a:gs pos="0">
                <a:srgbClr val="BEE9EE"/>
              </a:gs>
            </a:gsLst>
            <a:lin ang="0" scaled="1"/>
            <a:tileRect/>
          </a:gradFill>
          <a:ln w="9525">
            <a:gradFill flip="none" rotWithShape="1">
              <a:gsLst>
                <a:gs pos="32000">
                  <a:srgbClr val="56C4D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fontAlgn="ctr"/>
            <a:endParaRPr lang="en-US" altLang="zh-CN" sz="2000" dirty="0">
              <a:solidFill>
                <a:srgbClr val="007FAC"/>
              </a:solidFill>
              <a:latin typeface="Huawei Sans" panose="020C0503030203020204" pitchFamily="34" charset="0"/>
            </a:endParaRPr>
          </a:p>
        </p:txBody>
      </p:sp>
      <p:cxnSp>
        <p:nvCxnSpPr>
          <p:cNvPr id="7" name="Straight Connector 79"/>
          <p:cNvCxnSpPr/>
          <p:nvPr/>
        </p:nvCxnSpPr>
        <p:spPr bwMode="gray">
          <a:xfrm flipH="1">
            <a:off x="3594853" y="2834517"/>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898203" y="2836740"/>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2769268" y="2772044"/>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3157480" y="271682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2402041" y="2774267"/>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a:off x="3683640" y="3137433"/>
            <a:ext cx="88783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05" descr="AP.png"/>
          <p:cNvPicPr>
            <a:picLocks noChangeAspect="1"/>
          </p:cNvPicPr>
          <p:nvPr/>
        </p:nvPicPr>
        <p:blipFill>
          <a:blip r:embed="rId3" cstate="print"/>
          <a:stretch>
            <a:fillRect/>
          </a:stretch>
        </p:blipFill>
        <p:spPr bwMode="gray">
          <a:xfrm>
            <a:off x="4408218" y="5291519"/>
            <a:ext cx="335297" cy="274335"/>
          </a:xfrm>
          <a:prstGeom prst="rect">
            <a:avLst/>
          </a:prstGeom>
        </p:spPr>
      </p:pic>
      <p:cxnSp>
        <p:nvCxnSpPr>
          <p:cNvPr id="14" name="Straight Connector 74"/>
          <p:cNvCxnSpPr>
            <a:stCxn id="13" idx="0"/>
            <a:endCxn id="42" idx="2"/>
          </p:cNvCxnSpPr>
          <p:nvPr/>
        </p:nvCxnSpPr>
        <p:spPr bwMode="gray">
          <a:xfrm flipV="1">
            <a:off x="4575867" y="5059422"/>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2393652" y="5291519"/>
            <a:ext cx="335297" cy="274335"/>
          </a:xfrm>
          <a:prstGeom prst="rect">
            <a:avLst/>
          </a:prstGeom>
        </p:spPr>
      </p:pic>
      <p:pic>
        <p:nvPicPr>
          <p:cNvPr id="16" name="图片 102" descr="AC-蓝.png"/>
          <p:cNvPicPr>
            <a:picLocks noChangeAspect="1"/>
          </p:cNvPicPr>
          <p:nvPr/>
        </p:nvPicPr>
        <p:blipFill>
          <a:blip r:embed="rId4" cstate="print"/>
          <a:stretch>
            <a:fillRect/>
          </a:stretch>
        </p:blipFill>
        <p:spPr bwMode="gray">
          <a:xfrm>
            <a:off x="1641051" y="2999532"/>
            <a:ext cx="337091" cy="275802"/>
          </a:xfrm>
          <a:prstGeom prst="rect">
            <a:avLst/>
          </a:prstGeom>
        </p:spPr>
      </p:pic>
      <p:pic>
        <p:nvPicPr>
          <p:cNvPr id="17" name="图片 86" descr="核心交换机.png"/>
          <p:cNvPicPr>
            <a:picLocks noChangeAspect="1"/>
          </p:cNvPicPr>
          <p:nvPr/>
        </p:nvPicPr>
        <p:blipFill>
          <a:blip r:embed="rId5" cstate="print"/>
          <a:stretch>
            <a:fillRect/>
          </a:stretch>
        </p:blipFill>
        <p:spPr bwMode="gray">
          <a:xfrm>
            <a:off x="2580170" y="3000266"/>
            <a:ext cx="335297" cy="274335"/>
          </a:xfrm>
          <a:prstGeom prst="rect">
            <a:avLst/>
          </a:prstGeom>
        </p:spPr>
      </p:pic>
      <p:pic>
        <p:nvPicPr>
          <p:cNvPr id="18" name="图片 86" descr="核心交换机.png"/>
          <p:cNvPicPr>
            <a:picLocks noChangeAspect="1"/>
          </p:cNvPicPr>
          <p:nvPr/>
        </p:nvPicPr>
        <p:blipFill>
          <a:blip r:embed="rId5" cstate="print"/>
          <a:stretch>
            <a:fillRect/>
          </a:stretch>
        </p:blipFill>
        <p:spPr bwMode="gray">
          <a:xfrm>
            <a:off x="3401892" y="3000266"/>
            <a:ext cx="335297" cy="274335"/>
          </a:xfrm>
          <a:prstGeom prst="rect">
            <a:avLst/>
          </a:prstGeom>
        </p:spPr>
      </p:pic>
      <p:cxnSp>
        <p:nvCxnSpPr>
          <p:cNvPr id="19" name="Straight Connector 13"/>
          <p:cNvCxnSpPr>
            <a:stCxn id="17" idx="3"/>
            <a:endCxn id="18" idx="1"/>
          </p:cNvCxnSpPr>
          <p:nvPr/>
        </p:nvCxnSpPr>
        <p:spPr bwMode="gray">
          <a:xfrm>
            <a:off x="2915467" y="3137434"/>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6" cstate="print"/>
          <a:stretch>
            <a:fillRect/>
          </a:stretch>
        </p:blipFill>
        <p:spPr bwMode="gray">
          <a:xfrm>
            <a:off x="1574890" y="3903027"/>
            <a:ext cx="335297" cy="274335"/>
          </a:xfrm>
          <a:prstGeom prst="rect">
            <a:avLst/>
          </a:prstGeom>
        </p:spPr>
      </p:pic>
      <p:pic>
        <p:nvPicPr>
          <p:cNvPr id="21" name="图片 87" descr="汇聚交换机.png"/>
          <p:cNvPicPr>
            <a:picLocks noChangeAspect="1"/>
          </p:cNvPicPr>
          <p:nvPr/>
        </p:nvPicPr>
        <p:blipFill>
          <a:blip r:embed="rId6" cstate="print"/>
          <a:stretch>
            <a:fillRect/>
          </a:stretch>
        </p:blipFill>
        <p:spPr bwMode="gray">
          <a:xfrm>
            <a:off x="2394639" y="3903027"/>
            <a:ext cx="335297" cy="274335"/>
          </a:xfrm>
          <a:prstGeom prst="rect">
            <a:avLst/>
          </a:prstGeom>
        </p:spPr>
      </p:pic>
      <p:cxnSp>
        <p:nvCxnSpPr>
          <p:cNvPr id="22" name="Straight Connector 16"/>
          <p:cNvCxnSpPr>
            <a:stCxn id="20" idx="3"/>
            <a:endCxn id="21" idx="1"/>
          </p:cNvCxnSpPr>
          <p:nvPr/>
        </p:nvCxnSpPr>
        <p:spPr bwMode="gray">
          <a:xfrm>
            <a:off x="1910187" y="4040195"/>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3" name="图片 87" descr="汇聚交换机.png"/>
          <p:cNvPicPr>
            <a:picLocks noChangeAspect="1"/>
          </p:cNvPicPr>
          <p:nvPr/>
        </p:nvPicPr>
        <p:blipFill>
          <a:blip r:embed="rId6" cstate="print"/>
          <a:stretch>
            <a:fillRect/>
          </a:stretch>
        </p:blipFill>
        <p:spPr bwMode="gray">
          <a:xfrm>
            <a:off x="3588409" y="3903027"/>
            <a:ext cx="335297" cy="274335"/>
          </a:xfrm>
          <a:prstGeom prst="rect">
            <a:avLst/>
          </a:prstGeom>
        </p:spPr>
      </p:pic>
      <p:pic>
        <p:nvPicPr>
          <p:cNvPr id="24" name="图片 87" descr="汇聚交换机.png"/>
          <p:cNvPicPr>
            <a:picLocks noChangeAspect="1"/>
          </p:cNvPicPr>
          <p:nvPr/>
        </p:nvPicPr>
        <p:blipFill>
          <a:blip r:embed="rId6" cstate="print"/>
          <a:stretch>
            <a:fillRect/>
          </a:stretch>
        </p:blipFill>
        <p:spPr bwMode="gray">
          <a:xfrm>
            <a:off x="4409145" y="3903027"/>
            <a:ext cx="335297" cy="274335"/>
          </a:xfrm>
          <a:prstGeom prst="rect">
            <a:avLst/>
          </a:prstGeom>
        </p:spPr>
      </p:pic>
      <p:cxnSp>
        <p:nvCxnSpPr>
          <p:cNvPr id="25" name="Straight Connector 29"/>
          <p:cNvCxnSpPr>
            <a:stCxn id="23" idx="3"/>
            <a:endCxn id="24" idx="1"/>
          </p:cNvCxnSpPr>
          <p:nvPr/>
        </p:nvCxnSpPr>
        <p:spPr bwMode="gray">
          <a:xfrm>
            <a:off x="3923706" y="4040195"/>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30"/>
          <p:cNvCxnSpPr>
            <a:stCxn id="20" idx="0"/>
            <a:endCxn id="17" idx="2"/>
          </p:cNvCxnSpPr>
          <p:nvPr/>
        </p:nvCxnSpPr>
        <p:spPr bwMode="gray">
          <a:xfrm flipV="1">
            <a:off x="1742539" y="3274601"/>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a:stCxn id="21" idx="0"/>
            <a:endCxn id="18" idx="2"/>
          </p:cNvCxnSpPr>
          <p:nvPr/>
        </p:nvCxnSpPr>
        <p:spPr bwMode="gray">
          <a:xfrm flipV="1">
            <a:off x="2562288" y="3274601"/>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6"/>
          <p:cNvCxnSpPr>
            <a:stCxn id="23" idx="0"/>
            <a:endCxn id="17" idx="2"/>
          </p:cNvCxnSpPr>
          <p:nvPr/>
        </p:nvCxnSpPr>
        <p:spPr bwMode="gray">
          <a:xfrm flipH="1" flipV="1">
            <a:off x="2747819" y="3274601"/>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9"/>
          <p:cNvCxnSpPr>
            <a:stCxn id="24" idx="0"/>
            <a:endCxn id="18" idx="2"/>
          </p:cNvCxnSpPr>
          <p:nvPr/>
        </p:nvCxnSpPr>
        <p:spPr bwMode="gray">
          <a:xfrm flipH="1" flipV="1">
            <a:off x="3569541" y="3274601"/>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42"/>
          <p:cNvSpPr/>
          <p:nvPr/>
        </p:nvSpPr>
        <p:spPr bwMode="gray">
          <a:xfrm rot="3077028">
            <a:off x="2355847" y="3553340"/>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31" name="图片 30" descr="堆叠交换机蓝.png"/>
          <p:cNvPicPr>
            <a:picLocks noChangeAspect="1"/>
          </p:cNvPicPr>
          <p:nvPr/>
        </p:nvPicPr>
        <p:blipFill>
          <a:blip r:embed="rId7" cstate="print"/>
          <a:stretch>
            <a:fillRect/>
          </a:stretch>
        </p:blipFill>
        <p:spPr bwMode="gray">
          <a:xfrm>
            <a:off x="1573993" y="4783620"/>
            <a:ext cx="337091" cy="275802"/>
          </a:xfrm>
          <a:prstGeom prst="rect">
            <a:avLst/>
          </a:prstGeom>
        </p:spPr>
      </p:pic>
      <p:pic>
        <p:nvPicPr>
          <p:cNvPr id="32" name="图片 106" descr="堆叠交换机蓝.png"/>
          <p:cNvPicPr>
            <a:picLocks noChangeAspect="1"/>
          </p:cNvPicPr>
          <p:nvPr/>
        </p:nvPicPr>
        <p:blipFill>
          <a:blip r:embed="rId7" cstate="print"/>
          <a:stretch>
            <a:fillRect/>
          </a:stretch>
        </p:blipFill>
        <p:spPr bwMode="gray">
          <a:xfrm>
            <a:off x="2393742" y="4783620"/>
            <a:ext cx="337091" cy="275802"/>
          </a:xfrm>
          <a:prstGeom prst="rect">
            <a:avLst/>
          </a:prstGeom>
        </p:spPr>
      </p:pic>
      <p:cxnSp>
        <p:nvCxnSpPr>
          <p:cNvPr id="33" name="Straight Connector 34"/>
          <p:cNvCxnSpPr>
            <a:stCxn id="31" idx="0"/>
            <a:endCxn id="20" idx="2"/>
          </p:cNvCxnSpPr>
          <p:nvPr/>
        </p:nvCxnSpPr>
        <p:spPr bwMode="gray">
          <a:xfrm flipV="1">
            <a:off x="1742539" y="417736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31" idx="0"/>
            <a:endCxn id="21" idx="2"/>
          </p:cNvCxnSpPr>
          <p:nvPr/>
        </p:nvCxnSpPr>
        <p:spPr bwMode="gray">
          <a:xfrm flipV="1">
            <a:off x="1742539" y="4177362"/>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7"/>
          <p:cNvCxnSpPr>
            <a:stCxn id="32" idx="0"/>
            <a:endCxn id="20" idx="2"/>
          </p:cNvCxnSpPr>
          <p:nvPr/>
        </p:nvCxnSpPr>
        <p:spPr bwMode="gray">
          <a:xfrm flipH="1" flipV="1">
            <a:off x="1742539" y="4177362"/>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8"/>
          <p:cNvCxnSpPr>
            <a:stCxn id="32" idx="0"/>
            <a:endCxn id="21" idx="2"/>
          </p:cNvCxnSpPr>
          <p:nvPr/>
        </p:nvCxnSpPr>
        <p:spPr bwMode="gray">
          <a:xfrm flipV="1">
            <a:off x="2562288" y="417736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40"/>
          <p:cNvGrpSpPr/>
          <p:nvPr/>
        </p:nvGrpSpPr>
        <p:grpSpPr bwMode="gray">
          <a:xfrm>
            <a:off x="2021430" y="4889723"/>
            <a:ext cx="261965" cy="61979"/>
            <a:chOff x="559282" y="6488261"/>
            <a:chExt cx="261965" cy="61979"/>
          </a:xfrm>
          <a:solidFill>
            <a:schemeClr val="bg1">
              <a:lumMod val="50000"/>
            </a:schemeClr>
          </a:solidFill>
        </p:grpSpPr>
        <p:sp>
          <p:nvSpPr>
            <p:cNvPr id="38"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9"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41" name="图片 106" descr="堆叠交换机蓝.png"/>
          <p:cNvPicPr>
            <a:picLocks noChangeAspect="1"/>
          </p:cNvPicPr>
          <p:nvPr/>
        </p:nvPicPr>
        <p:blipFill>
          <a:blip r:embed="rId7" cstate="print"/>
          <a:stretch>
            <a:fillRect/>
          </a:stretch>
        </p:blipFill>
        <p:spPr bwMode="gray">
          <a:xfrm>
            <a:off x="3587512" y="4783620"/>
            <a:ext cx="337091" cy="275802"/>
          </a:xfrm>
          <a:prstGeom prst="rect">
            <a:avLst/>
          </a:prstGeom>
        </p:spPr>
      </p:pic>
      <p:pic>
        <p:nvPicPr>
          <p:cNvPr id="42" name="图片 106" descr="堆叠交换机蓝.png"/>
          <p:cNvPicPr>
            <a:picLocks noChangeAspect="1"/>
          </p:cNvPicPr>
          <p:nvPr/>
        </p:nvPicPr>
        <p:blipFill>
          <a:blip r:embed="rId7" cstate="print"/>
          <a:stretch>
            <a:fillRect/>
          </a:stretch>
        </p:blipFill>
        <p:spPr bwMode="gray">
          <a:xfrm>
            <a:off x="4408248" y="4783620"/>
            <a:ext cx="337091" cy="275802"/>
          </a:xfrm>
          <a:prstGeom prst="rect">
            <a:avLst/>
          </a:prstGeom>
        </p:spPr>
      </p:pic>
      <p:grpSp>
        <p:nvGrpSpPr>
          <p:cNvPr id="43" name="Group 54"/>
          <p:cNvGrpSpPr/>
          <p:nvPr/>
        </p:nvGrpSpPr>
        <p:grpSpPr bwMode="gray">
          <a:xfrm>
            <a:off x="4035936" y="4889723"/>
            <a:ext cx="261965" cy="61979"/>
            <a:chOff x="559282" y="6488261"/>
            <a:chExt cx="261965" cy="61979"/>
          </a:xfrm>
          <a:solidFill>
            <a:schemeClr val="bg1">
              <a:lumMod val="50000"/>
            </a:schemeClr>
          </a:solidFill>
        </p:grpSpPr>
        <p:sp>
          <p:nvSpPr>
            <p:cNvPr id="44"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47" name="Straight Connector 58"/>
          <p:cNvCxnSpPr>
            <a:stCxn id="41" idx="0"/>
            <a:endCxn id="23" idx="2"/>
          </p:cNvCxnSpPr>
          <p:nvPr/>
        </p:nvCxnSpPr>
        <p:spPr bwMode="gray">
          <a:xfrm flipV="1">
            <a:off x="3756058" y="417736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61"/>
          <p:cNvCxnSpPr>
            <a:stCxn id="42" idx="0"/>
            <a:endCxn id="24" idx="2"/>
          </p:cNvCxnSpPr>
          <p:nvPr/>
        </p:nvCxnSpPr>
        <p:spPr bwMode="gray">
          <a:xfrm flipV="1">
            <a:off x="4576794" y="417736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4"/>
          <p:cNvCxnSpPr>
            <a:stCxn id="41" idx="0"/>
            <a:endCxn id="24" idx="2"/>
          </p:cNvCxnSpPr>
          <p:nvPr/>
        </p:nvCxnSpPr>
        <p:spPr bwMode="gray">
          <a:xfrm flipV="1">
            <a:off x="3756058" y="4177362"/>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7"/>
          <p:cNvCxnSpPr>
            <a:stCxn id="42" idx="0"/>
            <a:endCxn id="23" idx="2"/>
          </p:cNvCxnSpPr>
          <p:nvPr/>
        </p:nvCxnSpPr>
        <p:spPr bwMode="gray">
          <a:xfrm flipH="1" flipV="1">
            <a:off x="3756058" y="4177362"/>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70"/>
          <p:cNvCxnSpPr>
            <a:stCxn id="15" idx="0"/>
            <a:endCxn id="32" idx="2"/>
          </p:cNvCxnSpPr>
          <p:nvPr/>
        </p:nvCxnSpPr>
        <p:spPr bwMode="gray">
          <a:xfrm flipV="1">
            <a:off x="2561301" y="5059422"/>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9"/>
          <p:cNvCxnSpPr>
            <a:stCxn id="17" idx="1"/>
            <a:endCxn id="16" idx="3"/>
          </p:cNvCxnSpPr>
          <p:nvPr/>
        </p:nvCxnSpPr>
        <p:spPr bwMode="gray">
          <a:xfrm flipH="1" flipV="1">
            <a:off x="1978142" y="3137433"/>
            <a:ext cx="60202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77169" y="1874325"/>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400995" y="1874325"/>
            <a:ext cx="337091" cy="275801"/>
          </a:xfrm>
          <a:prstGeom prst="rect">
            <a:avLst/>
          </a:prstGeom>
          <a:noFill/>
        </p:spPr>
      </p:pic>
      <p:cxnSp>
        <p:nvCxnSpPr>
          <p:cNvPr id="55" name="Straight Connector 98"/>
          <p:cNvCxnSpPr>
            <a:stCxn id="54" idx="2"/>
            <a:endCxn id="18" idx="0"/>
          </p:cNvCxnSpPr>
          <p:nvPr/>
        </p:nvCxnSpPr>
        <p:spPr bwMode="gray">
          <a:xfrm>
            <a:off x="3569541" y="2150126"/>
            <a:ext cx="0"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7" idx="0"/>
          </p:cNvCxnSpPr>
          <p:nvPr/>
        </p:nvCxnSpPr>
        <p:spPr bwMode="gray">
          <a:xfrm>
            <a:off x="2745715" y="2150126"/>
            <a:ext cx="2104"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2914260" y="2012226"/>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1665355" y="4579079"/>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59" name="Oval 62"/>
          <p:cNvSpPr/>
          <p:nvPr/>
        </p:nvSpPr>
        <p:spPr bwMode="gray">
          <a:xfrm rot="19401600">
            <a:off x="2323256" y="459183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0" name="Oval 63"/>
          <p:cNvSpPr/>
          <p:nvPr/>
        </p:nvSpPr>
        <p:spPr bwMode="gray">
          <a:xfrm rot="1782887">
            <a:off x="3666769" y="461095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1" name="Oval 65"/>
          <p:cNvSpPr/>
          <p:nvPr/>
        </p:nvSpPr>
        <p:spPr bwMode="gray">
          <a:xfrm rot="19401600">
            <a:off x="4361593" y="458614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62" name="图片 14" descr="日志告警服务器-蓝.png"/>
          <p:cNvPicPr>
            <a:picLocks noChangeAspect="1"/>
          </p:cNvPicPr>
          <p:nvPr/>
        </p:nvPicPr>
        <p:blipFill>
          <a:blip r:embed="rId9" cstate="print"/>
          <a:stretch>
            <a:fillRect/>
          </a:stretch>
        </p:blipFill>
        <p:spPr bwMode="gray">
          <a:xfrm>
            <a:off x="1478582" y="5762399"/>
            <a:ext cx="304595" cy="190195"/>
          </a:xfrm>
          <a:prstGeom prst="rect">
            <a:avLst/>
          </a:prstGeom>
        </p:spPr>
      </p:pic>
      <p:pic>
        <p:nvPicPr>
          <p:cNvPr id="63" name="图片 42" descr="IP电话.png"/>
          <p:cNvPicPr>
            <a:picLocks noChangeAspect="1"/>
          </p:cNvPicPr>
          <p:nvPr/>
        </p:nvPicPr>
        <p:blipFill>
          <a:blip r:embed="rId10" cstate="print"/>
          <a:stretch>
            <a:fillRect/>
          </a:stretch>
        </p:blipFill>
        <p:spPr bwMode="gray">
          <a:xfrm>
            <a:off x="2334226" y="5699906"/>
            <a:ext cx="335265" cy="315180"/>
          </a:xfrm>
          <a:prstGeom prst="rect">
            <a:avLst/>
          </a:prstGeom>
        </p:spPr>
      </p:pic>
      <p:pic>
        <p:nvPicPr>
          <p:cNvPr id="64" name="图片 11" descr="开放网络-蓝.png"/>
          <p:cNvPicPr>
            <a:picLocks noChangeAspect="1"/>
          </p:cNvPicPr>
          <p:nvPr/>
        </p:nvPicPr>
        <p:blipFill>
          <a:blip r:embed="rId11" cstate="print"/>
          <a:stretch>
            <a:fillRect/>
          </a:stretch>
        </p:blipFill>
        <p:spPr bwMode="gray">
          <a:xfrm>
            <a:off x="3522792" y="5740260"/>
            <a:ext cx="304595" cy="234472"/>
          </a:xfrm>
          <a:prstGeom prst="rect">
            <a:avLst/>
          </a:prstGeom>
        </p:spPr>
      </p:pic>
      <p:pic>
        <p:nvPicPr>
          <p:cNvPr id="65" name="图片 158" descr="SAN网络-蓝.png"/>
          <p:cNvPicPr>
            <a:picLocks noChangeAspect="1"/>
          </p:cNvPicPr>
          <p:nvPr/>
        </p:nvPicPr>
        <p:blipFill>
          <a:blip r:embed="rId12" cstate="print"/>
          <a:stretch>
            <a:fillRect/>
          </a:stretch>
        </p:blipFill>
        <p:spPr bwMode="gray">
          <a:xfrm>
            <a:off x="1975641" y="5721418"/>
            <a:ext cx="166121" cy="272157"/>
          </a:xfrm>
          <a:prstGeom prst="rect">
            <a:avLst/>
          </a:prstGeom>
        </p:spPr>
      </p:pic>
      <p:pic>
        <p:nvPicPr>
          <p:cNvPr id="66" name="图片 47" descr="打印机.png"/>
          <p:cNvPicPr>
            <a:picLocks noChangeAspect="1"/>
          </p:cNvPicPr>
          <p:nvPr/>
        </p:nvPicPr>
        <p:blipFill>
          <a:blip r:embed="rId13" cstate="print"/>
          <a:stretch>
            <a:fillRect/>
          </a:stretch>
        </p:blipFill>
        <p:spPr bwMode="gray">
          <a:xfrm>
            <a:off x="4398693" y="5724494"/>
            <a:ext cx="334175" cy="266004"/>
          </a:xfrm>
          <a:prstGeom prst="rect">
            <a:avLst/>
          </a:prstGeom>
        </p:spPr>
      </p:pic>
      <p:pic>
        <p:nvPicPr>
          <p:cNvPr id="67" name="图片 157" descr="故障链路.png"/>
          <p:cNvPicPr>
            <a:picLocks noChangeAspect="1"/>
          </p:cNvPicPr>
          <p:nvPr/>
        </p:nvPicPr>
        <p:blipFill>
          <a:blip r:embed="rId14" cstate="print"/>
          <a:stretch>
            <a:fillRect/>
          </a:stretch>
        </p:blipFill>
        <p:spPr bwMode="gray">
          <a:xfrm>
            <a:off x="3945392" y="5732484"/>
            <a:ext cx="335297" cy="250025"/>
          </a:xfrm>
          <a:prstGeom prst="rect">
            <a:avLst/>
          </a:prstGeom>
        </p:spPr>
      </p:pic>
      <p:sp>
        <p:nvSpPr>
          <p:cNvPr id="68" name="Oval 92"/>
          <p:cNvSpPr/>
          <p:nvPr/>
        </p:nvSpPr>
        <p:spPr bwMode="gray">
          <a:xfrm rot="18651691">
            <a:off x="3400155" y="3570828"/>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grpSp>
        <p:nvGrpSpPr>
          <p:cNvPr id="70" name="组合 35"/>
          <p:cNvGrpSpPr/>
          <p:nvPr/>
        </p:nvGrpSpPr>
        <p:grpSpPr bwMode="gray">
          <a:xfrm>
            <a:off x="2439548" y="1494930"/>
            <a:ext cx="633070" cy="358898"/>
            <a:chOff x="3269076" y="1744970"/>
            <a:chExt cx="1860118" cy="1054529"/>
          </a:xfrm>
          <a:solidFill>
            <a:schemeClr val="bg1">
              <a:lumMod val="85000"/>
            </a:schemeClr>
          </a:solidFill>
        </p:grpSpPr>
        <p:sp>
          <p:nvSpPr>
            <p:cNvPr id="7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7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7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71" name="TextBox 114"/>
          <p:cNvSpPr txBox="1"/>
          <p:nvPr/>
        </p:nvSpPr>
        <p:spPr bwMode="gray">
          <a:xfrm>
            <a:off x="2361584" y="1593138"/>
            <a:ext cx="78899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grpSp>
        <p:nvGrpSpPr>
          <p:cNvPr id="79" name="组合 35"/>
          <p:cNvGrpSpPr/>
          <p:nvPr/>
        </p:nvGrpSpPr>
        <p:grpSpPr bwMode="gray">
          <a:xfrm>
            <a:off x="3253005" y="1494930"/>
            <a:ext cx="633070" cy="358898"/>
            <a:chOff x="3269076" y="1744970"/>
            <a:chExt cx="1860118" cy="1054529"/>
          </a:xfrm>
          <a:solidFill>
            <a:schemeClr val="bg1">
              <a:lumMod val="85000"/>
            </a:schemeClr>
          </a:solidFill>
        </p:grpSpPr>
        <p:sp>
          <p:nvSpPr>
            <p:cNvPr id="81"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82"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3"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4"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5"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sp>
          <p:nvSpPr>
            <p:cNvPr id="86"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ＭＳ Ｐゴシック" pitchFamily="34" charset="-128"/>
              </a:endParaRPr>
            </a:p>
          </p:txBody>
        </p:sp>
      </p:grpSp>
      <p:sp>
        <p:nvSpPr>
          <p:cNvPr id="80" name="TextBox 117"/>
          <p:cNvSpPr txBox="1"/>
          <p:nvPr/>
        </p:nvSpPr>
        <p:spPr bwMode="gray">
          <a:xfrm>
            <a:off x="3283245" y="1593138"/>
            <a:ext cx="57259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WAN</a:t>
            </a:r>
            <a:endParaRPr lang="en-US" altLang="zh-CN" sz="1200" b="1" dirty="0">
              <a:latin typeface="Huawei Sans" panose="020C0503030203020204" pitchFamily="34" charset="0"/>
            </a:endParaRPr>
          </a:p>
        </p:txBody>
      </p:sp>
      <p:pic>
        <p:nvPicPr>
          <p:cNvPr id="8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566700" y="2297677"/>
            <a:ext cx="337091" cy="275801"/>
          </a:xfrm>
          <a:prstGeom prst="rect">
            <a:avLst/>
          </a:prstGeom>
        </p:spPr>
      </p:pic>
      <p:pic>
        <p:nvPicPr>
          <p:cNvPr id="88"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400995" y="2297677"/>
            <a:ext cx="337091" cy="275801"/>
          </a:xfrm>
          <a:prstGeom prst="rect">
            <a:avLst/>
          </a:prstGeom>
        </p:spPr>
      </p:pic>
      <p:cxnSp>
        <p:nvCxnSpPr>
          <p:cNvPr id="89" name="Straight Connector 127"/>
          <p:cNvCxnSpPr>
            <a:stCxn id="87" idx="3"/>
            <a:endCxn id="88" idx="1"/>
          </p:cNvCxnSpPr>
          <p:nvPr/>
        </p:nvCxnSpPr>
        <p:spPr bwMode="gray">
          <a:xfrm>
            <a:off x="2903791" y="2435578"/>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0" name="TextBox 20"/>
          <p:cNvSpPr txBox="1"/>
          <p:nvPr/>
        </p:nvSpPr>
        <p:spPr bwMode="gray">
          <a:xfrm>
            <a:off x="1424403" y="3248548"/>
            <a:ext cx="873957" cy="276999"/>
          </a:xfrm>
          <a:prstGeom prst="rect">
            <a:avLst/>
          </a:prstGeom>
          <a:noFill/>
        </p:spPr>
        <p:txBody>
          <a:bodyPr wrap="none" rtlCol="0">
            <a:spAutoFit/>
          </a:bodyPr>
          <a:lstStyle/>
          <a:p>
            <a:pPr fontAlgn="ctr"/>
            <a:r>
              <a:rPr lang="en-US" sz="1200" dirty="0" smtClean="0">
                <a:latin typeface="Huawei Sans" panose="020C0503030203020204" pitchFamily="34" charset="0"/>
              </a:rPr>
              <a:t>WLAN AC</a:t>
            </a:r>
            <a:endParaRPr lang="en-US" altLang="zh-CN" sz="1200" dirty="0">
              <a:latin typeface="Huawei Sans" panose="020C0503030203020204" pitchFamily="34" charset="0"/>
            </a:endParaRPr>
          </a:p>
        </p:txBody>
      </p:sp>
      <p:pic>
        <p:nvPicPr>
          <p:cNvPr id="91" name="图片 102" descr="AC-蓝.png"/>
          <p:cNvPicPr>
            <a:picLocks noChangeAspect="1"/>
          </p:cNvPicPr>
          <p:nvPr/>
        </p:nvPicPr>
        <p:blipFill>
          <a:blip r:embed="rId4" cstate="print"/>
          <a:stretch>
            <a:fillRect/>
          </a:stretch>
        </p:blipFill>
        <p:spPr bwMode="gray">
          <a:xfrm>
            <a:off x="4369580" y="2999532"/>
            <a:ext cx="337091" cy="275802"/>
          </a:xfrm>
          <a:prstGeom prst="rect">
            <a:avLst/>
          </a:prstGeom>
        </p:spPr>
      </p:pic>
      <p:sp>
        <p:nvSpPr>
          <p:cNvPr id="92" name="TextBox 20"/>
          <p:cNvSpPr txBox="1"/>
          <p:nvPr/>
        </p:nvSpPr>
        <p:spPr bwMode="gray">
          <a:xfrm>
            <a:off x="4152932" y="3248548"/>
            <a:ext cx="873957" cy="276999"/>
          </a:xfrm>
          <a:prstGeom prst="rect">
            <a:avLst/>
          </a:prstGeom>
          <a:noFill/>
        </p:spPr>
        <p:txBody>
          <a:bodyPr wrap="none" rtlCol="0">
            <a:spAutoFit/>
          </a:bodyPr>
          <a:lstStyle/>
          <a:p>
            <a:pPr fontAlgn="ctr"/>
            <a:r>
              <a:rPr lang="en-US" sz="1200" dirty="0" smtClean="0">
                <a:latin typeface="Huawei Sans" panose="020C0503030203020204" pitchFamily="34" charset="0"/>
              </a:rPr>
              <a:t>WLAN AC</a:t>
            </a:r>
            <a:endParaRPr lang="en-US" altLang="zh-CN" sz="1200" dirty="0">
              <a:latin typeface="Huawei Sans" panose="020C0503030203020204" pitchFamily="34" charset="0"/>
            </a:endParaRPr>
          </a:p>
        </p:txBody>
      </p:sp>
      <p:cxnSp>
        <p:nvCxnSpPr>
          <p:cNvPr id="93" name="Straight Connector 79"/>
          <p:cNvCxnSpPr/>
          <p:nvPr/>
        </p:nvCxnSpPr>
        <p:spPr bwMode="gray">
          <a:xfrm flipH="1">
            <a:off x="1978143" y="2714896"/>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79"/>
          <p:cNvCxnSpPr/>
          <p:nvPr/>
        </p:nvCxnSpPr>
        <p:spPr bwMode="gray">
          <a:xfrm flipH="1">
            <a:off x="1978143" y="2774267"/>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Freeform 159"/>
          <p:cNvSpPr/>
          <p:nvPr/>
        </p:nvSpPr>
        <p:spPr bwMode="gray">
          <a:xfrm flipH="1">
            <a:off x="1331525" y="242193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schemeClr val="bg1">
                    <a:lumMod val="50000"/>
                  </a:schemeClr>
                </a:solidFill>
                <a:latin typeface="Huawei Sans" panose="020C0503030203020204" pitchFamily="34" charset="0"/>
              </a:rPr>
              <a:t>Data</a:t>
            </a:r>
          </a:p>
          <a:p>
            <a:pPr algn="ctr" fontAlgn="ctr"/>
            <a:r>
              <a:rPr lang="en-US" sz="1200" b="1" dirty="0" smtClean="0">
                <a:solidFill>
                  <a:schemeClr val="bg1">
                    <a:lumMod val="50000"/>
                  </a:schemeClr>
                </a:solidFill>
                <a:latin typeface="Huawei Sans" panose="020C0503030203020204" pitchFamily="34" charset="0"/>
              </a:rPr>
              <a:t>center</a:t>
            </a:r>
            <a:endParaRPr lang="en-US" sz="1200" b="1" dirty="0">
              <a:solidFill>
                <a:schemeClr val="bg1">
                  <a:lumMod val="50000"/>
                </a:schemeClr>
              </a:solidFill>
              <a:latin typeface="Huawei Sans" panose="020C0503030203020204" pitchFamily="34" charset="0"/>
            </a:endParaRPr>
          </a:p>
        </p:txBody>
      </p:sp>
      <p:cxnSp>
        <p:nvCxnSpPr>
          <p:cNvPr id="96" name="Straight Connector 79"/>
          <p:cNvCxnSpPr/>
          <p:nvPr/>
        </p:nvCxnSpPr>
        <p:spPr bwMode="gray">
          <a:xfrm flipH="1">
            <a:off x="3072618" y="2774267"/>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圆角矩形 96"/>
          <p:cNvSpPr/>
          <p:nvPr/>
        </p:nvSpPr>
        <p:spPr bwMode="gray">
          <a:xfrm>
            <a:off x="4127559" y="2503131"/>
            <a:ext cx="1250521" cy="405048"/>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8" name="TextBox 20"/>
          <p:cNvSpPr txBox="1"/>
          <p:nvPr/>
        </p:nvSpPr>
        <p:spPr bwMode="gray">
          <a:xfrm>
            <a:off x="4293865" y="2539494"/>
            <a:ext cx="915635" cy="276999"/>
          </a:xfrm>
          <a:prstGeom prst="rect">
            <a:avLst/>
          </a:prstGeom>
          <a:noFill/>
        </p:spPr>
        <p:txBody>
          <a:bodyPr wrap="none" rtlCol="0">
            <a:spAutoFit/>
          </a:bodyPr>
          <a:lstStyle/>
          <a:p>
            <a:pPr fontAlgn="ctr"/>
            <a:r>
              <a:rPr lang="en-US" sz="1200" dirty="0" smtClean="0">
                <a:latin typeface="Huawei Sans" panose="020C0503030203020204" pitchFamily="34" charset="0"/>
              </a:rPr>
              <a:t>O&amp;M area</a:t>
            </a:r>
            <a:endParaRPr lang="en-US" altLang="zh-CN" sz="1200" dirty="0">
              <a:latin typeface="Huawei Sans" panose="020C0503030203020204" pitchFamily="34" charset="0"/>
            </a:endParaRPr>
          </a:p>
        </p:txBody>
      </p:sp>
      <p:sp>
        <p:nvSpPr>
          <p:cNvPr id="100" name="下箭头 63"/>
          <p:cNvSpPr/>
          <p:nvPr/>
        </p:nvSpPr>
        <p:spPr bwMode="gray">
          <a:xfrm rot="2499411" flipV="1">
            <a:off x="6213119" y="4816187"/>
            <a:ext cx="2325340" cy="105958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1AABE2">
                  <a:lumMod val="5000"/>
                  <a:lumOff val="95000"/>
                  <a:alpha val="0"/>
                </a:srgbClr>
              </a:gs>
              <a:gs pos="81000">
                <a:srgbClr val="99DFF9"/>
              </a:gs>
            </a:gsLst>
            <a:lin ang="5400000" scaled="1"/>
            <a:tileRect/>
          </a:gradFill>
          <a:ln w="9525" cap="flat" cmpd="sng" algn="ctr">
            <a:gradFill flip="none" rotWithShape="1">
              <a:gsLst>
                <a:gs pos="0">
                  <a:srgbClr val="1AABE2">
                    <a:lumMod val="5000"/>
                    <a:lumOff val="95000"/>
                  </a:srgbClr>
                </a:gs>
                <a:gs pos="100000">
                  <a:srgbClr val="94DAE2"/>
                </a:gs>
              </a:gsLst>
              <a:lin ang="5400000" scaled="1"/>
              <a:tileRect/>
            </a:gradFill>
            <a:prstDash val="solid"/>
            <a:miter lim="800000"/>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20"/>
          <p:cNvSpPr txBox="1"/>
          <p:nvPr/>
        </p:nvSpPr>
        <p:spPr bwMode="gray">
          <a:xfrm>
            <a:off x="5589710" y="5489277"/>
            <a:ext cx="6159378" cy="707886"/>
          </a:xfrm>
          <a:prstGeom prst="rect">
            <a:avLst/>
          </a:prstGeom>
          <a:noFill/>
        </p:spPr>
        <p:txBody>
          <a:bodyPr wrap="none" rtlCol="0">
            <a:spAutoFit/>
          </a:bodyPr>
          <a:lstStyle/>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terminal identities are valid</a:t>
            </a:r>
          </a:p>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authorized terminals are authorized correctly</a:t>
            </a:r>
          </a:p>
        </p:txBody>
      </p:sp>
      <p:sp>
        <p:nvSpPr>
          <p:cNvPr id="102" name="圆角矩形 75"/>
          <p:cNvSpPr/>
          <p:nvPr/>
        </p:nvSpPr>
        <p:spPr bwMode="gray">
          <a:xfrm>
            <a:off x="5927812" y="1504252"/>
            <a:ext cx="5519914" cy="3205999"/>
          </a:xfrm>
          <a:prstGeom prst="roundRect">
            <a:avLst>
              <a:gd name="adj" fmla="val 1534"/>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200"/>
              </a:lnSpc>
              <a:spcAft>
                <a:spcPts val="300"/>
              </a:spcAft>
              <a:buFont typeface="Arial" panose="020B0604020202020204" pitchFamily="34" charset="0"/>
              <a:buChar char="•"/>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3" name="矩形 102"/>
          <p:cNvSpPr/>
          <p:nvPr/>
        </p:nvSpPr>
        <p:spPr bwMode="gray">
          <a:xfrm>
            <a:off x="5929018" y="3245102"/>
            <a:ext cx="5518707" cy="1400383"/>
          </a:xfrm>
          <a:prstGeom prst="rect">
            <a:avLst/>
          </a:prstGeom>
        </p:spPr>
        <p:txBody>
          <a:bodyPr wrap="square">
            <a:spAutoFit/>
          </a:bodyPr>
          <a:lstStyle/>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Network Admission Control (NAC) is an end-to-end security technology that authenticates clients and users to ensure network security.</a:t>
            </a:r>
          </a:p>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NAC provides three authentication modes: 802.1X authentication, MAC address authentication, and Portal authentication.</a:t>
            </a:r>
            <a:endParaRPr lang="en-US" altLang="zh-CN" sz="1200" dirty="0">
              <a:latin typeface="Huawei Sans" panose="020C0503030203020204" pitchFamily="34" charset="0"/>
            </a:endParaRPr>
          </a:p>
        </p:txBody>
      </p:sp>
      <p:pic>
        <p:nvPicPr>
          <p:cNvPr id="104" name="图片 14" descr="日志告警服务器-蓝.png"/>
          <p:cNvPicPr>
            <a:picLocks noChangeAspect="1"/>
          </p:cNvPicPr>
          <p:nvPr/>
        </p:nvPicPr>
        <p:blipFill>
          <a:blip r:embed="rId9" cstate="print"/>
          <a:stretch>
            <a:fillRect/>
          </a:stretch>
        </p:blipFill>
        <p:spPr bwMode="gray">
          <a:xfrm>
            <a:off x="9338236" y="2823029"/>
            <a:ext cx="335054" cy="209215"/>
          </a:xfrm>
          <a:prstGeom prst="rect">
            <a:avLst/>
          </a:prstGeom>
        </p:spPr>
      </p:pic>
      <p:pic>
        <p:nvPicPr>
          <p:cNvPr id="105" name="图片 11" descr="开放网络-蓝.png"/>
          <p:cNvPicPr>
            <a:picLocks noChangeAspect="1"/>
          </p:cNvPicPr>
          <p:nvPr/>
        </p:nvPicPr>
        <p:blipFill>
          <a:blip r:embed="rId11" cstate="print"/>
          <a:stretch>
            <a:fillRect/>
          </a:stretch>
        </p:blipFill>
        <p:spPr bwMode="gray">
          <a:xfrm>
            <a:off x="10802896" y="2798677"/>
            <a:ext cx="335054" cy="257919"/>
          </a:xfrm>
          <a:prstGeom prst="rect">
            <a:avLst/>
          </a:prstGeom>
        </p:spPr>
      </p:pic>
      <p:pic>
        <p:nvPicPr>
          <p:cNvPr id="106" name="图片 42" descr="IP电话.png"/>
          <p:cNvPicPr>
            <a:picLocks noChangeAspect="1"/>
          </p:cNvPicPr>
          <p:nvPr/>
        </p:nvPicPr>
        <p:blipFill>
          <a:blip r:embed="rId10" cstate="print"/>
          <a:stretch>
            <a:fillRect/>
          </a:stretch>
        </p:blipFill>
        <p:spPr bwMode="gray">
          <a:xfrm>
            <a:off x="7304410" y="2797397"/>
            <a:ext cx="277078" cy="260479"/>
          </a:xfrm>
          <a:prstGeom prst="rect">
            <a:avLst/>
          </a:prstGeom>
        </p:spPr>
      </p:pic>
      <p:pic>
        <p:nvPicPr>
          <p:cNvPr id="107" name="图片 158" descr="SAN网络-蓝.png"/>
          <p:cNvPicPr>
            <a:picLocks noChangeAspect="1"/>
          </p:cNvPicPr>
          <p:nvPr/>
        </p:nvPicPr>
        <p:blipFill>
          <a:blip r:embed="rId12" cstate="print"/>
          <a:stretch>
            <a:fillRect/>
          </a:stretch>
        </p:blipFill>
        <p:spPr bwMode="gray">
          <a:xfrm>
            <a:off x="8742597" y="2777950"/>
            <a:ext cx="182733" cy="299373"/>
          </a:xfrm>
          <a:prstGeom prst="rect">
            <a:avLst/>
          </a:prstGeom>
        </p:spPr>
      </p:pic>
      <p:pic>
        <p:nvPicPr>
          <p:cNvPr id="108" name="图片 157" descr="故障链路.png"/>
          <p:cNvPicPr>
            <a:picLocks noChangeAspect="1"/>
          </p:cNvPicPr>
          <p:nvPr/>
        </p:nvPicPr>
        <p:blipFill>
          <a:blip r:embed="rId14" cstate="print"/>
          <a:stretch>
            <a:fillRect/>
          </a:stretch>
        </p:blipFill>
        <p:spPr bwMode="gray">
          <a:xfrm>
            <a:off x="7994394" y="2802624"/>
            <a:ext cx="335297" cy="250025"/>
          </a:xfrm>
          <a:prstGeom prst="rect">
            <a:avLst/>
          </a:prstGeom>
        </p:spPr>
      </p:pic>
      <p:pic>
        <p:nvPicPr>
          <p:cNvPr id="109" name="图片 47" descr="打印机.png"/>
          <p:cNvPicPr>
            <a:picLocks noChangeAspect="1"/>
          </p:cNvPicPr>
          <p:nvPr/>
        </p:nvPicPr>
        <p:blipFill>
          <a:blip r:embed="rId13" cstate="print"/>
          <a:stretch>
            <a:fillRect/>
          </a:stretch>
        </p:blipFill>
        <p:spPr bwMode="gray">
          <a:xfrm>
            <a:off x="10086196" y="2806725"/>
            <a:ext cx="303795" cy="241822"/>
          </a:xfrm>
          <a:prstGeom prst="rect">
            <a:avLst/>
          </a:prstGeom>
        </p:spPr>
      </p:pic>
      <p:pic>
        <p:nvPicPr>
          <p:cNvPr id="110"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0793419" y="2220394"/>
            <a:ext cx="368827" cy="301768"/>
          </a:xfrm>
          <a:prstGeom prst="rect">
            <a:avLst/>
          </a:prstGeom>
        </p:spPr>
      </p:pic>
      <p:pic>
        <p:nvPicPr>
          <p:cNvPr id="11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8136335" y="2220395"/>
            <a:ext cx="368827" cy="301767"/>
          </a:xfrm>
          <a:prstGeom prst="rect">
            <a:avLst/>
          </a:prstGeom>
          <a:noFill/>
        </p:spPr>
      </p:pic>
      <p:pic>
        <p:nvPicPr>
          <p:cNvPr id="112" name="图片 76" descr="接入交换机.png"/>
          <p:cNvPicPr>
            <a:picLocks noChangeAspect="1"/>
          </p:cNvPicPr>
          <p:nvPr/>
        </p:nvPicPr>
        <p:blipFill>
          <a:blip r:embed="rId16" cstate="print"/>
          <a:stretch>
            <a:fillRect/>
          </a:stretch>
        </p:blipFill>
        <p:spPr bwMode="gray">
          <a:xfrm>
            <a:off x="7250641" y="2220394"/>
            <a:ext cx="368827" cy="301768"/>
          </a:xfrm>
          <a:prstGeom prst="rect">
            <a:avLst/>
          </a:prstGeom>
        </p:spPr>
      </p:pic>
      <p:pic>
        <p:nvPicPr>
          <p:cNvPr id="113" name="图片 105" descr="AP.png"/>
          <p:cNvPicPr>
            <a:picLocks noChangeAspect="1"/>
          </p:cNvPicPr>
          <p:nvPr/>
        </p:nvPicPr>
        <p:blipFill>
          <a:blip r:embed="rId3" cstate="print"/>
          <a:stretch>
            <a:fillRect/>
          </a:stretch>
        </p:blipFill>
        <p:spPr bwMode="gray">
          <a:xfrm>
            <a:off x="9022030" y="2220394"/>
            <a:ext cx="368827" cy="301768"/>
          </a:xfrm>
          <a:prstGeom prst="rect">
            <a:avLst/>
          </a:prstGeom>
        </p:spPr>
      </p:pic>
      <p:pic>
        <p:nvPicPr>
          <p:cNvPr id="114" name="图片 102" descr="AC-蓝.png"/>
          <p:cNvPicPr>
            <a:picLocks noChangeAspect="1"/>
          </p:cNvPicPr>
          <p:nvPr/>
        </p:nvPicPr>
        <p:blipFill>
          <a:blip r:embed="rId4" cstate="print"/>
          <a:stretch>
            <a:fillRect/>
          </a:stretch>
        </p:blipFill>
        <p:spPr bwMode="gray">
          <a:xfrm>
            <a:off x="9907725" y="2220394"/>
            <a:ext cx="368827" cy="301768"/>
          </a:xfrm>
          <a:prstGeom prst="rect">
            <a:avLst/>
          </a:prstGeom>
        </p:spPr>
      </p:pic>
      <p:pic>
        <p:nvPicPr>
          <p:cNvPr id="115" name="图片 1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8061001" y="1727099"/>
            <a:ext cx="1346845" cy="248394"/>
          </a:xfrm>
          <a:prstGeom prst="rect">
            <a:avLst/>
          </a:prstGeom>
        </p:spPr>
      </p:pic>
      <p:sp>
        <p:nvSpPr>
          <p:cNvPr id="99" name="矩形 98"/>
          <p:cNvSpPr/>
          <p:nvPr/>
        </p:nvSpPr>
        <p:spPr bwMode="gray">
          <a:xfrm>
            <a:off x="6036703" y="2139469"/>
            <a:ext cx="1670786" cy="461665"/>
          </a:xfrm>
          <a:prstGeom prst="rect">
            <a:avLst/>
          </a:prstGeom>
        </p:spPr>
        <p:txBody>
          <a:bodyPr wrap="square">
            <a:spAutoFit/>
          </a:bodyPr>
          <a:lstStyle/>
          <a:p>
            <a:pPr fontAlgn="ctr"/>
            <a:r>
              <a:rPr lang="en-US" altLang="zh-CN" sz="1200" dirty="0">
                <a:solidFill>
                  <a:schemeClr val="tx2">
                    <a:lumMod val="50000"/>
                  </a:schemeClr>
                </a:solidFill>
                <a:latin typeface="Huawei Sans" panose="020C0503030203020204" pitchFamily="34" charset="0"/>
              </a:rPr>
              <a:t>Authentication device</a:t>
            </a:r>
          </a:p>
        </p:txBody>
      </p:sp>
    </p:spTree>
    <p:extLst>
      <p:ext uri="{BB962C8B-B14F-4D97-AF65-F5344CB8AC3E}">
        <p14:creationId xmlns:p14="http://schemas.microsoft.com/office/powerpoint/2010/main" val="20043037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Port Isolation</a:t>
            </a:r>
            <a:endParaRPr lang="en-US" altLang="zh-CN" dirty="0"/>
          </a:p>
        </p:txBody>
      </p:sp>
      <p:sp>
        <p:nvSpPr>
          <p:cNvPr id="3" name="文本框 2"/>
          <p:cNvSpPr txBox="1"/>
          <p:nvPr/>
        </p:nvSpPr>
        <p:spPr bwMode="gray">
          <a:xfrm>
            <a:off x="1615811" y="5355357"/>
            <a:ext cx="1806905"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VLAN 10 (office VLAN)</a:t>
            </a:r>
            <a:endParaRPr lang="en-US" altLang="zh-CN" sz="1200" dirty="0">
              <a:solidFill>
                <a:srgbClr val="C7000B"/>
              </a:solidFill>
              <a:latin typeface="Huawei Sans" panose="020C0503030203020204" pitchFamily="34" charset="0"/>
            </a:endParaRPr>
          </a:p>
        </p:txBody>
      </p:sp>
      <p:grpSp>
        <p:nvGrpSpPr>
          <p:cNvPr id="4" name="Group 165"/>
          <p:cNvGrpSpPr/>
          <p:nvPr/>
        </p:nvGrpSpPr>
        <p:grpSpPr bwMode="gray">
          <a:xfrm rot="10800000">
            <a:off x="1105023" y="3052364"/>
            <a:ext cx="2766308" cy="133236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7" name="Straight Connector 167"/>
          <p:cNvCxnSpPr/>
          <p:nvPr/>
        </p:nvCxnSpPr>
        <p:spPr bwMode="gray">
          <a:xfrm>
            <a:off x="2478941" y="1740847"/>
            <a:ext cx="0" cy="262824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 name="图片 87" descr="汇聚交换机.png"/>
          <p:cNvPicPr>
            <a:picLocks noChangeAspect="1"/>
          </p:cNvPicPr>
          <p:nvPr/>
        </p:nvPicPr>
        <p:blipFill>
          <a:blip r:embed="rId3" cstate="print"/>
          <a:stretch>
            <a:fillRect/>
          </a:stretch>
        </p:blipFill>
        <p:spPr bwMode="gray">
          <a:xfrm>
            <a:off x="2233487" y="1540023"/>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2233487" y="2829528"/>
            <a:ext cx="490909" cy="401653"/>
          </a:xfrm>
          <a:prstGeom prst="rect">
            <a:avLst/>
          </a:prstGeom>
        </p:spPr>
      </p:pic>
      <p:pic>
        <p:nvPicPr>
          <p:cNvPr id="10" name="图片 9" descr="日志告警服务器-蓝.png"/>
          <p:cNvPicPr>
            <a:picLocks noChangeAspect="1"/>
          </p:cNvPicPr>
          <p:nvPr/>
        </p:nvPicPr>
        <p:blipFill>
          <a:blip r:embed="rId5" cstate="print"/>
          <a:stretch>
            <a:fillRect/>
          </a:stretch>
        </p:blipFill>
        <p:spPr bwMode="gray">
          <a:xfrm>
            <a:off x="736605" y="4369094"/>
            <a:ext cx="490552" cy="306312"/>
          </a:xfrm>
          <a:prstGeom prst="rect">
            <a:avLst/>
          </a:prstGeom>
        </p:spPr>
      </p:pic>
      <p:grpSp>
        <p:nvGrpSpPr>
          <p:cNvPr id="11" name="组合 10"/>
          <p:cNvGrpSpPr/>
          <p:nvPr/>
        </p:nvGrpSpPr>
        <p:grpSpPr bwMode="gray">
          <a:xfrm>
            <a:off x="2199851" y="4333441"/>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4" name="文本框 13"/>
          <p:cNvSpPr txBox="1"/>
          <p:nvPr/>
        </p:nvSpPr>
        <p:spPr bwMode="gray">
          <a:xfrm>
            <a:off x="2698665" y="1593803"/>
            <a:ext cx="1050288" cy="276999"/>
          </a:xfrm>
          <a:prstGeom prst="rect">
            <a:avLst/>
          </a:prstGeom>
          <a:noFill/>
        </p:spPr>
        <p:txBody>
          <a:bodyPr wrap="none" rtlCol="0">
            <a:spAutoFit/>
          </a:bodyPr>
          <a:lstStyle/>
          <a:p>
            <a:pPr fontAlgn="ctr"/>
            <a:r>
              <a:rPr lang="en-US" sz="1200" b="1" dirty="0" smtClean="0">
                <a:latin typeface="Huawei Sans" panose="020C0503030203020204" pitchFamily="34" charset="0"/>
              </a:rPr>
              <a:t>Core switch</a:t>
            </a:r>
            <a:endParaRPr lang="en-US" altLang="zh-CN" sz="1200" b="1" dirty="0">
              <a:latin typeface="Huawei Sans" panose="020C0503030203020204" pitchFamily="34" charset="0"/>
            </a:endParaRPr>
          </a:p>
        </p:txBody>
      </p:sp>
      <p:sp>
        <p:nvSpPr>
          <p:cNvPr id="15" name="文本框 14"/>
          <p:cNvSpPr txBox="1"/>
          <p:nvPr/>
        </p:nvSpPr>
        <p:spPr bwMode="gray">
          <a:xfrm>
            <a:off x="2698665" y="2797685"/>
            <a:ext cx="1327608" cy="276999"/>
          </a:xfrm>
          <a:prstGeom prst="rect">
            <a:avLst/>
          </a:prstGeom>
          <a:noFill/>
        </p:spPr>
        <p:txBody>
          <a:bodyPr wrap="none" rtlCol="0">
            <a:spAutoFit/>
          </a:bodyPr>
          <a:lstStyle/>
          <a:p>
            <a:pP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16" name="文本框 15"/>
          <p:cNvSpPr txBox="1"/>
          <p:nvPr/>
        </p:nvSpPr>
        <p:spPr bwMode="gray">
          <a:xfrm>
            <a:off x="512041" y="4740756"/>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1.1.1.1/24</a:t>
            </a:r>
            <a:endParaRPr lang="en-US" sz="1200" dirty="0">
              <a:latin typeface="Huawei Sans" panose="020C0503030203020204" pitchFamily="34" charset="0"/>
            </a:endParaRPr>
          </a:p>
        </p:txBody>
      </p:sp>
      <p:sp>
        <p:nvSpPr>
          <p:cNvPr id="17" name="文本框 16"/>
          <p:cNvSpPr txBox="1"/>
          <p:nvPr/>
        </p:nvSpPr>
        <p:spPr bwMode="gray">
          <a:xfrm>
            <a:off x="1994225" y="4740756"/>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2</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1.1.1.2/24</a:t>
            </a:r>
            <a:endParaRPr lang="en-US" sz="1200" dirty="0">
              <a:latin typeface="Huawei Sans" panose="020C0503030203020204" pitchFamily="34" charset="0"/>
            </a:endParaRPr>
          </a:p>
        </p:txBody>
      </p:sp>
      <p:sp>
        <p:nvSpPr>
          <p:cNvPr id="18" name="任意多边形 17"/>
          <p:cNvSpPr/>
          <p:nvPr/>
        </p:nvSpPr>
        <p:spPr bwMode="gray">
          <a:xfrm>
            <a:off x="1306758"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EC7061">
                <a:alpha val="64000"/>
              </a:srgbClr>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ndParaRPr>
          </a:p>
        </p:txBody>
      </p:sp>
      <p:sp>
        <p:nvSpPr>
          <p:cNvPr id="19" name="圆角矩形 18"/>
          <p:cNvSpPr/>
          <p:nvPr/>
        </p:nvSpPr>
        <p:spPr bwMode="gray">
          <a:xfrm>
            <a:off x="4409899" y="1393208"/>
            <a:ext cx="7302676" cy="11957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Users in the same VLAN are isolated to enhance user communication security, and prevent invalid broadcast packets from affecting services.</a:t>
            </a:r>
          </a:p>
          <a:p>
            <a:pPr marL="268288" indent="-268288"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Data exchanged between different users in the same VLAN can be forwarded by the upper-layer device in a centralized manner.</a:t>
            </a:r>
            <a:endParaRPr lang="en-US" altLang="zh-CN" sz="1200" dirty="0">
              <a:solidFill>
                <a:schemeClr val="tx1"/>
              </a:solidFill>
              <a:latin typeface="Huawei Sans" panose="020C0503030203020204" pitchFamily="34" charset="0"/>
            </a:endParaRPr>
          </a:p>
        </p:txBody>
      </p:sp>
      <p:sp>
        <p:nvSpPr>
          <p:cNvPr id="20" name="文本框 19"/>
          <p:cNvSpPr txBox="1"/>
          <p:nvPr/>
        </p:nvSpPr>
        <p:spPr bwMode="gray">
          <a:xfrm>
            <a:off x="4409899" y="970595"/>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Requirement</a:t>
            </a:r>
            <a:endParaRPr lang="en-US" altLang="zh-CN" dirty="0">
              <a:latin typeface="Huawei Sans" panose="020C0503030203020204" pitchFamily="34" charset="0"/>
            </a:endParaRPr>
          </a:p>
        </p:txBody>
      </p:sp>
      <p:sp>
        <p:nvSpPr>
          <p:cNvPr id="21" name="圆角矩形 20"/>
          <p:cNvSpPr/>
          <p:nvPr/>
        </p:nvSpPr>
        <p:spPr bwMode="gray">
          <a:xfrm>
            <a:off x="4409899" y="3060647"/>
            <a:ext cx="7302676" cy="278762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ct val="13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Port isolation can isolate ports in the same VLAN.</a:t>
            </a:r>
          </a:p>
          <a:p>
            <a:pPr marL="268288" indent="-268288" fontAlgn="ctr">
              <a:lnSpc>
                <a:spcPct val="13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That is, you only need to add ports to a port isolation group to implement Layer 2 isolation between these ports.</a:t>
            </a:r>
          </a:p>
          <a:p>
            <a:pPr marL="268288" indent="-268288" fontAlgn="ctr">
              <a:lnSpc>
                <a:spcPct val="13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port isolation mode can be Layer 2 isolation and Layer 3 interworking or Layer 2 and Layer 3 isolation.</a:t>
            </a:r>
          </a:p>
          <a:p>
            <a:pPr marL="534988" lvl="1" indent="-266700" fontAlgn="ctr">
              <a:lnSpc>
                <a:spcPct val="130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isolate broadcast packets in the same VLAN but allow users connected to different interfaces to communicate at Layer 3, you can set the port isolation mode to Layer 2 isolation and Layer 3 interworking.</a:t>
            </a:r>
          </a:p>
          <a:p>
            <a:pPr marL="534988" lvl="1" indent="-266700" fontAlgn="ctr">
              <a:lnSpc>
                <a:spcPct val="130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prevent interfaces in the same VLAN from communicating at both Layer 2 and Layer 3, you can set the port isolation mode to Layer 2 and Layer 3 isolation.</a:t>
            </a:r>
            <a:endParaRPr lang="en-US" altLang="zh-CN" sz="1200" dirty="0">
              <a:solidFill>
                <a:schemeClr val="tx1"/>
              </a:solidFill>
              <a:latin typeface="Huawei Sans" panose="020C0503030203020204" pitchFamily="34" charset="0"/>
            </a:endParaRPr>
          </a:p>
        </p:txBody>
      </p:sp>
      <p:sp>
        <p:nvSpPr>
          <p:cNvPr id="22" name="文本框 21"/>
          <p:cNvSpPr txBox="1"/>
          <p:nvPr/>
        </p:nvSpPr>
        <p:spPr bwMode="gray">
          <a:xfrm>
            <a:off x="4409900" y="2638033"/>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Solution</a:t>
            </a:r>
            <a:endParaRPr lang="en-US" altLang="zh-CN" dirty="0">
              <a:latin typeface="Huawei Sans" panose="020C0503030203020204" pitchFamily="34" charset="0"/>
            </a:endParaRPr>
          </a:p>
        </p:txBody>
      </p:sp>
      <p:pic>
        <p:nvPicPr>
          <p:cNvPr id="23" name="图片 22" descr="打印机.png"/>
          <p:cNvPicPr>
            <a:picLocks noChangeAspect="1"/>
          </p:cNvPicPr>
          <p:nvPr/>
        </p:nvPicPr>
        <p:blipFill>
          <a:blip r:embed="rId7" cstate="print"/>
          <a:stretch>
            <a:fillRect/>
          </a:stretch>
        </p:blipFill>
        <p:spPr bwMode="gray">
          <a:xfrm>
            <a:off x="3618501" y="4268782"/>
            <a:ext cx="489266" cy="389455"/>
          </a:xfrm>
          <a:prstGeom prst="rect">
            <a:avLst/>
          </a:prstGeom>
        </p:spPr>
      </p:pic>
      <p:sp>
        <p:nvSpPr>
          <p:cNvPr id="24" name="文本框 23"/>
          <p:cNvSpPr txBox="1"/>
          <p:nvPr/>
        </p:nvSpPr>
        <p:spPr bwMode="gray">
          <a:xfrm>
            <a:off x="3371050" y="4740756"/>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3</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1.1.1.3/24</a:t>
            </a:r>
            <a:endParaRPr lang="en-US" sz="1200" dirty="0">
              <a:latin typeface="Huawei Sans" panose="020C0503030203020204" pitchFamily="34" charset="0"/>
            </a:endParaRPr>
          </a:p>
        </p:txBody>
      </p:sp>
      <p:grpSp>
        <p:nvGrpSpPr>
          <p:cNvPr id="25" name="组合 28"/>
          <p:cNvGrpSpPr>
            <a:grpSpLocks noChangeAspect="1"/>
          </p:cNvGrpSpPr>
          <p:nvPr/>
        </p:nvGrpSpPr>
        <p:grpSpPr bwMode="gray">
          <a:xfrm rot="16200000">
            <a:off x="2092205" y="3563525"/>
            <a:ext cx="197369" cy="197369"/>
            <a:chOff x="5076056" y="3356992"/>
            <a:chExt cx="436268" cy="436268"/>
          </a:xfrm>
        </p:grpSpPr>
        <p:sp>
          <p:nvSpPr>
            <p:cNvPr id="26"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grpSp>
      <p:sp>
        <p:nvSpPr>
          <p:cNvPr id="28" name="任意多边形 27"/>
          <p:cNvSpPr/>
          <p:nvPr/>
        </p:nvSpPr>
        <p:spPr bwMode="gray">
          <a:xfrm flipH="1">
            <a:off x="1004528" y="3346125"/>
            <a:ext cx="2849370" cy="93595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175"/>
              <a:gd name="connsiteY0" fmla="*/ 10245 h 10245"/>
              <a:gd name="connsiteX1" fmla="*/ 10175 w 10175"/>
              <a:gd name="connsiteY1" fmla="*/ 8574 h 10245"/>
              <a:gd name="connsiteX0" fmla="*/ 0 w 10175"/>
              <a:gd name="connsiteY0" fmla="*/ 13923 h 13923"/>
              <a:gd name="connsiteX1" fmla="*/ 10175 w 10175"/>
              <a:gd name="connsiteY1" fmla="*/ 12252 h 13923"/>
              <a:gd name="connsiteX0" fmla="*/ 0 w 10175"/>
              <a:gd name="connsiteY0" fmla="*/ 15081 h 15081"/>
              <a:gd name="connsiteX1" fmla="*/ 10175 w 10175"/>
              <a:gd name="connsiteY1" fmla="*/ 13410 h 15081"/>
              <a:gd name="connsiteX0" fmla="*/ 0 w 9453"/>
              <a:gd name="connsiteY0" fmla="*/ 13157 h 15125"/>
              <a:gd name="connsiteX1" fmla="*/ 9453 w 9453"/>
              <a:gd name="connsiteY1" fmla="*/ 15125 h 15125"/>
              <a:gd name="connsiteX0" fmla="*/ 0 w 10000"/>
              <a:gd name="connsiteY0" fmla="*/ 7362 h 8663"/>
              <a:gd name="connsiteX1" fmla="*/ 10000 w 10000"/>
              <a:gd name="connsiteY1" fmla="*/ 8663 h 8663"/>
              <a:gd name="connsiteX0" fmla="*/ 0 w 10000"/>
              <a:gd name="connsiteY0" fmla="*/ 8319 h 9821"/>
              <a:gd name="connsiteX1" fmla="*/ 10000 w 10000"/>
              <a:gd name="connsiteY1" fmla="*/ 9821 h 9821"/>
              <a:gd name="connsiteX0" fmla="*/ 0 w 10000"/>
              <a:gd name="connsiteY0" fmla="*/ 8937 h 10466"/>
              <a:gd name="connsiteX1" fmla="*/ 10000 w 10000"/>
              <a:gd name="connsiteY1" fmla="*/ 10466 h 10466"/>
              <a:gd name="connsiteX0" fmla="*/ 0 w 10208"/>
              <a:gd name="connsiteY0" fmla="*/ 9247 h 10246"/>
              <a:gd name="connsiteX1" fmla="*/ 10208 w 10208"/>
              <a:gd name="connsiteY1" fmla="*/ 10246 h 10246"/>
              <a:gd name="connsiteX0" fmla="*/ 0 w 10347"/>
              <a:gd name="connsiteY0" fmla="*/ 9247 h 10246"/>
              <a:gd name="connsiteX1" fmla="*/ 10347 w 10347"/>
              <a:gd name="connsiteY1" fmla="*/ 10246 h 10246"/>
              <a:gd name="connsiteX0" fmla="*/ 0 w 10381"/>
              <a:gd name="connsiteY0" fmla="*/ 7173 h 12033"/>
              <a:gd name="connsiteX1" fmla="*/ 10381 w 10381"/>
              <a:gd name="connsiteY1" fmla="*/ 12033 h 12033"/>
              <a:gd name="connsiteX0" fmla="*/ 0 w 10448"/>
              <a:gd name="connsiteY0" fmla="*/ 9324 h 10194"/>
              <a:gd name="connsiteX1" fmla="*/ 10448 w 10448"/>
              <a:gd name="connsiteY1" fmla="*/ 10194 h 10194"/>
              <a:gd name="connsiteX0" fmla="*/ 0 w 10819"/>
              <a:gd name="connsiteY0" fmla="*/ 9247 h 10246"/>
              <a:gd name="connsiteX1" fmla="*/ 10819 w 10819"/>
              <a:gd name="connsiteY1" fmla="*/ 10246 h 10246"/>
              <a:gd name="connsiteX0" fmla="*/ 0 w 10819"/>
              <a:gd name="connsiteY0" fmla="*/ 12571 h 13570"/>
              <a:gd name="connsiteX1" fmla="*/ 10819 w 10819"/>
              <a:gd name="connsiteY1" fmla="*/ 13570 h 13570"/>
            </a:gdLst>
            <a:ahLst/>
            <a:cxnLst>
              <a:cxn ang="0">
                <a:pos x="connsiteX0" y="connsiteY0"/>
              </a:cxn>
              <a:cxn ang="0">
                <a:pos x="connsiteX1" y="connsiteY1"/>
              </a:cxn>
            </a:cxnLst>
            <a:rect l="l" t="t" r="r" b="b"/>
            <a:pathLst>
              <a:path w="10819" h="13570">
                <a:moveTo>
                  <a:pt x="0" y="12571"/>
                </a:moveTo>
                <a:cubicBezTo>
                  <a:pt x="1752" y="4030"/>
                  <a:pt x="5784" y="-11332"/>
                  <a:pt x="10819" y="13570"/>
                </a:cubicBezTo>
              </a:path>
            </a:pathLst>
          </a:custGeom>
          <a:noFill/>
          <a:ln w="38100" algn="ctr">
            <a:solidFill>
              <a:srgbClr val="EC7061">
                <a:alpha val="64000"/>
              </a:srgbClr>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ndParaRPr>
          </a:p>
        </p:txBody>
      </p:sp>
      <p:sp>
        <p:nvSpPr>
          <p:cNvPr id="29" name="任意多边形 28"/>
          <p:cNvSpPr/>
          <p:nvPr/>
        </p:nvSpPr>
        <p:spPr bwMode="gray">
          <a:xfrm flipH="1">
            <a:off x="2566960"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EC7061">
                <a:alpha val="64000"/>
              </a:srgbClr>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ndParaRPr>
          </a:p>
        </p:txBody>
      </p:sp>
      <p:sp>
        <p:nvSpPr>
          <p:cNvPr id="30" name="椭圆 29"/>
          <p:cNvSpPr/>
          <p:nvPr/>
        </p:nvSpPr>
        <p:spPr bwMode="black">
          <a:xfrm>
            <a:off x="716122" y="5848272"/>
            <a:ext cx="161831" cy="16183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文本框 30"/>
          <p:cNvSpPr txBox="1"/>
          <p:nvPr/>
        </p:nvSpPr>
        <p:spPr bwMode="gray">
          <a:xfrm>
            <a:off x="863470" y="5799566"/>
            <a:ext cx="5259773" cy="276999"/>
          </a:xfrm>
          <a:prstGeom prst="rect">
            <a:avLst/>
          </a:prstGeom>
          <a:noFill/>
        </p:spPr>
        <p:txBody>
          <a:bodyPr wrap="none" rtlCol="0">
            <a:spAutoFit/>
          </a:bodyPr>
          <a:lstStyle/>
          <a:p>
            <a:pPr fontAlgn="ctr"/>
            <a:r>
              <a:rPr lang="en-US" sz="1200" dirty="0" smtClean="0">
                <a:latin typeface="Huawei Sans" panose="020C0503030203020204" pitchFamily="34" charset="0"/>
              </a:rPr>
              <a:t>Enable port isolation and add the ports to the same port isolation group</a:t>
            </a:r>
            <a:endParaRPr lang="en-US" altLang="zh-CN" sz="1200" dirty="0">
              <a:latin typeface="Huawei Sans" panose="020C0503030203020204" pitchFamily="34" charset="0"/>
            </a:endParaRPr>
          </a:p>
        </p:txBody>
      </p:sp>
      <p:sp>
        <p:nvSpPr>
          <p:cNvPr id="32" name="椭圆 31"/>
          <p:cNvSpPr/>
          <p:nvPr/>
        </p:nvSpPr>
        <p:spPr bwMode="black">
          <a:xfrm>
            <a:off x="2222832" y="3109762"/>
            <a:ext cx="161831" cy="16183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3" name="椭圆 32"/>
          <p:cNvSpPr/>
          <p:nvPr/>
        </p:nvSpPr>
        <p:spPr bwMode="black">
          <a:xfrm>
            <a:off x="2415906" y="3109762"/>
            <a:ext cx="161831" cy="161831"/>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3474959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Introduction to Ethernet Port Security</a:t>
            </a:r>
            <a:endParaRPr lang="en-US" altLang="zh-CN" dirty="0"/>
          </a:p>
        </p:txBody>
      </p:sp>
      <p:sp>
        <p:nvSpPr>
          <p:cNvPr id="3" name="椭圆 2"/>
          <p:cNvSpPr/>
          <p:nvPr/>
        </p:nvSpPr>
        <p:spPr bwMode="gray">
          <a:xfrm>
            <a:off x="1050940" y="5570391"/>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4" name="文本框 3"/>
          <p:cNvSpPr txBox="1"/>
          <p:nvPr/>
        </p:nvSpPr>
        <p:spPr bwMode="gray">
          <a:xfrm>
            <a:off x="1189410" y="5512807"/>
            <a:ext cx="2541080" cy="276999"/>
          </a:xfrm>
          <a:prstGeom prst="rect">
            <a:avLst/>
          </a:prstGeom>
          <a:noFill/>
        </p:spPr>
        <p:txBody>
          <a:bodyPr wrap="none" rtlCol="0">
            <a:spAutoFit/>
          </a:bodyPr>
          <a:lstStyle/>
          <a:p>
            <a:pPr fontAlgn="ctr"/>
            <a:r>
              <a:rPr lang="en-US" sz="1200" dirty="0" smtClean="0">
                <a:latin typeface="Huawei Sans" panose="020C0503030203020204" pitchFamily="34" charset="0"/>
              </a:rPr>
              <a:t>Point that allows for port security</a:t>
            </a:r>
            <a:endParaRPr lang="en-US" altLang="zh-CN" sz="1200" dirty="0">
              <a:latin typeface="Huawei Sans" panose="020C0503030203020204" pitchFamily="34" charset="0"/>
            </a:endParaRPr>
          </a:p>
        </p:txBody>
      </p:sp>
      <p:grpSp>
        <p:nvGrpSpPr>
          <p:cNvPr id="5" name="Group 165"/>
          <p:cNvGrpSpPr/>
          <p:nvPr/>
        </p:nvGrpSpPr>
        <p:grpSpPr bwMode="gray">
          <a:xfrm rot="10800000">
            <a:off x="1893855" y="2185405"/>
            <a:ext cx="2803836" cy="1205915"/>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165"/>
          <p:cNvGrpSpPr/>
          <p:nvPr/>
        </p:nvGrpSpPr>
        <p:grpSpPr bwMode="gray">
          <a:xfrm rot="10800000">
            <a:off x="1001528" y="3489862"/>
            <a:ext cx="1689846" cy="867073"/>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165"/>
          <p:cNvGrpSpPr/>
          <p:nvPr/>
        </p:nvGrpSpPr>
        <p:grpSpPr bwMode="gray">
          <a:xfrm rot="10800000">
            <a:off x="3876526" y="3489862"/>
            <a:ext cx="1689846" cy="867073"/>
            <a:chOff x="-1233037" y="914446"/>
            <a:chExt cx="1573823" cy="778776"/>
          </a:xfrm>
        </p:grpSpPr>
        <p:cxnSp>
          <p:nvCxnSpPr>
            <p:cNvPr id="1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3063623" y="1984581"/>
            <a:ext cx="490909" cy="401653"/>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1600997" y="3245223"/>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4499645" y="3245223"/>
            <a:ext cx="490909" cy="401653"/>
          </a:xfrm>
          <a:prstGeom prst="rect">
            <a:avLst/>
          </a:prstGeom>
        </p:spPr>
      </p:pic>
      <p:pic>
        <p:nvPicPr>
          <p:cNvPr id="17" name="图片 14" descr="日志告警服务器-蓝.png"/>
          <p:cNvPicPr>
            <a:picLocks noChangeAspect="1"/>
          </p:cNvPicPr>
          <p:nvPr/>
        </p:nvPicPr>
        <p:blipFill>
          <a:blip r:embed="rId5" cstate="print"/>
          <a:stretch>
            <a:fillRect/>
          </a:stretch>
        </p:blipFill>
        <p:spPr bwMode="gray">
          <a:xfrm>
            <a:off x="810253" y="4286334"/>
            <a:ext cx="490552" cy="306312"/>
          </a:xfrm>
          <a:prstGeom prst="rect">
            <a:avLst/>
          </a:prstGeom>
        </p:spPr>
      </p:pic>
      <p:pic>
        <p:nvPicPr>
          <p:cNvPr id="18" name="图片 47" descr="打印机.png"/>
          <p:cNvPicPr>
            <a:picLocks noChangeAspect="1"/>
          </p:cNvPicPr>
          <p:nvPr/>
        </p:nvPicPr>
        <p:blipFill>
          <a:blip r:embed="rId6" cstate="print"/>
          <a:stretch>
            <a:fillRect/>
          </a:stretch>
        </p:blipFill>
        <p:spPr bwMode="gray">
          <a:xfrm>
            <a:off x="3744764" y="4261928"/>
            <a:ext cx="444786" cy="365835"/>
          </a:xfrm>
          <a:prstGeom prst="rect">
            <a:avLst/>
          </a:prstGeom>
        </p:spPr>
      </p:pic>
      <p:grpSp>
        <p:nvGrpSpPr>
          <p:cNvPr id="19" name="组合 211"/>
          <p:cNvGrpSpPr/>
          <p:nvPr/>
        </p:nvGrpSpPr>
        <p:grpSpPr bwMode="gray">
          <a:xfrm>
            <a:off x="5270764" y="4357026"/>
            <a:ext cx="515863" cy="256225"/>
            <a:chOff x="5310188" y="1243013"/>
            <a:chExt cx="915988" cy="414338"/>
          </a:xfrm>
          <a:solidFill>
            <a:srgbClr val="7A7B7C"/>
          </a:solidFill>
        </p:grpSpPr>
        <p:sp>
          <p:nvSpPr>
            <p:cNvPr id="2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2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grpSp>
      <p:grpSp>
        <p:nvGrpSpPr>
          <p:cNvPr id="28" name="组合 27"/>
          <p:cNvGrpSpPr/>
          <p:nvPr/>
        </p:nvGrpSpPr>
        <p:grpSpPr bwMode="gray">
          <a:xfrm>
            <a:off x="2438414" y="4250681"/>
            <a:ext cx="445956" cy="377619"/>
            <a:chOff x="2557450" y="4936459"/>
            <a:chExt cx="445956" cy="343290"/>
          </a:xfrm>
        </p:grpSpPr>
        <p:pic>
          <p:nvPicPr>
            <p:cNvPr id="29"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30" name="矩形 29"/>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31" name="文本框 30"/>
          <p:cNvSpPr txBox="1"/>
          <p:nvPr/>
        </p:nvSpPr>
        <p:spPr bwMode="gray">
          <a:xfrm>
            <a:off x="2783933" y="2511364"/>
            <a:ext cx="1050288" cy="276999"/>
          </a:xfrm>
          <a:prstGeom prst="rect">
            <a:avLst/>
          </a:prstGeom>
          <a:noFill/>
        </p:spPr>
        <p:txBody>
          <a:bodyPr wrap="none" rtlCol="0">
            <a:spAutoFit/>
          </a:bodyPr>
          <a:lstStyle/>
          <a:p>
            <a:pPr fontAlgn="ctr"/>
            <a:r>
              <a:rPr lang="en-US" sz="1200" b="1" dirty="0" smtClean="0">
                <a:latin typeface="Huawei Sans" panose="020C0503030203020204" pitchFamily="34" charset="0"/>
              </a:rPr>
              <a:t>Core switch</a:t>
            </a:r>
            <a:endParaRPr lang="en-US" altLang="zh-CN" sz="1200" b="1" dirty="0">
              <a:latin typeface="Huawei Sans" panose="020C0503030203020204" pitchFamily="34" charset="0"/>
            </a:endParaRPr>
          </a:p>
        </p:txBody>
      </p:sp>
      <p:sp>
        <p:nvSpPr>
          <p:cNvPr id="32" name="文本框 31"/>
          <p:cNvSpPr txBox="1"/>
          <p:nvPr/>
        </p:nvSpPr>
        <p:spPr bwMode="gray">
          <a:xfrm>
            <a:off x="344863" y="3307549"/>
            <a:ext cx="132760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33" name="文本框 32"/>
          <p:cNvSpPr txBox="1"/>
          <p:nvPr/>
        </p:nvSpPr>
        <p:spPr bwMode="gray">
          <a:xfrm>
            <a:off x="4974308" y="3307549"/>
            <a:ext cx="1327608" cy="276999"/>
          </a:xfrm>
          <a:prstGeom prst="rect">
            <a:avLst/>
          </a:prstGeom>
          <a:noFill/>
        </p:spPr>
        <p:txBody>
          <a:bodyPr wrap="none" rtlCol="0">
            <a:spAutoFit/>
          </a:bodyPr>
          <a:lstStyle/>
          <a:p>
            <a:pPr fontAlgn="ctr"/>
            <a:r>
              <a:rPr lang="en-US" sz="1200" b="1" dirty="0" smtClean="0">
                <a:latin typeface="Huawei Sans" panose="020C0503030203020204" pitchFamily="34" charset="0"/>
              </a:rPr>
              <a:t>Access switch 2</a:t>
            </a:r>
            <a:endParaRPr lang="en-US" altLang="zh-CN" sz="1200" b="1" dirty="0">
              <a:latin typeface="Huawei Sans" panose="020C0503030203020204" pitchFamily="34" charset="0"/>
            </a:endParaRPr>
          </a:p>
        </p:txBody>
      </p:sp>
      <p:sp>
        <p:nvSpPr>
          <p:cNvPr id="34" name="文本框 33"/>
          <p:cNvSpPr txBox="1"/>
          <p:nvPr/>
        </p:nvSpPr>
        <p:spPr bwMode="gray">
          <a:xfrm>
            <a:off x="588291" y="4657996"/>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1</a:t>
            </a:r>
            <a:endParaRPr lang="en-US" altLang="zh-CN" sz="1200" dirty="0" smtClean="0">
              <a:latin typeface="Huawei Sans" panose="020C0503030203020204" pitchFamily="34" charset="0"/>
            </a:endParaRPr>
          </a:p>
        </p:txBody>
      </p:sp>
      <p:sp>
        <p:nvSpPr>
          <p:cNvPr id="35" name="文本框 34"/>
          <p:cNvSpPr txBox="1"/>
          <p:nvPr/>
        </p:nvSpPr>
        <p:spPr bwMode="gray">
          <a:xfrm>
            <a:off x="2160237" y="4657996"/>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2</a:t>
            </a:r>
            <a:endParaRPr lang="en-US" altLang="zh-CN" sz="1200" dirty="0" smtClean="0">
              <a:latin typeface="Huawei Sans" panose="020C0503030203020204" pitchFamily="34" charset="0"/>
            </a:endParaRPr>
          </a:p>
        </p:txBody>
      </p:sp>
      <p:sp>
        <p:nvSpPr>
          <p:cNvPr id="36" name="文本框 35"/>
          <p:cNvSpPr txBox="1"/>
          <p:nvPr/>
        </p:nvSpPr>
        <p:spPr bwMode="gray">
          <a:xfrm>
            <a:off x="3497316" y="4657996"/>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3</a:t>
            </a:r>
            <a:endParaRPr lang="en-US" altLang="zh-CN" sz="1200" dirty="0" smtClean="0">
              <a:latin typeface="Huawei Sans" panose="020C0503030203020204" pitchFamily="34" charset="0"/>
            </a:endParaRPr>
          </a:p>
        </p:txBody>
      </p:sp>
      <p:sp>
        <p:nvSpPr>
          <p:cNvPr id="37" name="文本框 36"/>
          <p:cNvSpPr txBox="1"/>
          <p:nvPr/>
        </p:nvSpPr>
        <p:spPr bwMode="gray">
          <a:xfrm>
            <a:off x="5055090" y="4657996"/>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4</a:t>
            </a:r>
            <a:endParaRPr lang="en-US" altLang="zh-CN" sz="1200" dirty="0" smtClean="0">
              <a:latin typeface="Huawei Sans" panose="020C0503030203020204" pitchFamily="34" charset="0"/>
            </a:endParaRPr>
          </a:p>
        </p:txBody>
      </p:sp>
      <p:sp>
        <p:nvSpPr>
          <p:cNvPr id="38" name="椭圆 37"/>
          <p:cNvSpPr/>
          <p:nvPr/>
        </p:nvSpPr>
        <p:spPr bwMode="gray">
          <a:xfrm>
            <a:off x="1572537"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39" name="椭圆 38"/>
          <p:cNvSpPr/>
          <p:nvPr/>
        </p:nvSpPr>
        <p:spPr bwMode="gray">
          <a:xfrm>
            <a:off x="1945657"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40" name="椭圆 39"/>
          <p:cNvSpPr/>
          <p:nvPr/>
        </p:nvSpPr>
        <p:spPr bwMode="gray">
          <a:xfrm>
            <a:off x="4456723"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41" name="椭圆 40"/>
          <p:cNvSpPr/>
          <p:nvPr/>
        </p:nvSpPr>
        <p:spPr bwMode="gray">
          <a:xfrm>
            <a:off x="4829843"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6230471" y="1481679"/>
            <a:ext cx="5515442" cy="279397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4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An enterprise requires that each access switch interface connected to terminals allow only one PC to access the network so as to limit the number of MAC addresses.</a:t>
            </a:r>
          </a:p>
          <a:p>
            <a:pPr marL="273050" indent="-273050" fontAlgn="ctr">
              <a:lnSpc>
                <a:spcPct val="14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If an employee tries to connect a small switch or hub to an interface to extend the Internet access interface, this behavior should be detected or prohibited.</a:t>
            </a:r>
          </a:p>
          <a:p>
            <a:pPr marL="273050" indent="-273050" fontAlgn="ctr">
              <a:lnSpc>
                <a:spcPct val="14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 addition, some enterprises may require that only data frames sent by terminals with trusted MAC addresses can be forwarded to the upper-layer network by a switch. Employees are not allowed to change their locations, that is, change access interfaces of the switch.</a:t>
            </a:r>
            <a:endParaRPr lang="en-US" altLang="zh-CN" sz="1200" dirty="0">
              <a:solidFill>
                <a:schemeClr val="tx1"/>
              </a:solidFill>
              <a:latin typeface="Huawei Sans" panose="020C0503030203020204" pitchFamily="34" charset="0"/>
            </a:endParaRPr>
          </a:p>
        </p:txBody>
      </p:sp>
      <p:sp>
        <p:nvSpPr>
          <p:cNvPr id="43" name="文本框 42"/>
          <p:cNvSpPr txBox="1"/>
          <p:nvPr/>
        </p:nvSpPr>
        <p:spPr bwMode="gray">
          <a:xfrm>
            <a:off x="6230472" y="1059066"/>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Requirement</a:t>
            </a:r>
            <a:endParaRPr lang="en-US" altLang="zh-CN" dirty="0">
              <a:latin typeface="Huawei Sans" panose="020C0503030203020204" pitchFamily="34" charset="0"/>
            </a:endParaRPr>
          </a:p>
        </p:txBody>
      </p:sp>
      <p:sp>
        <p:nvSpPr>
          <p:cNvPr id="44" name="圆角矩形 43"/>
          <p:cNvSpPr/>
          <p:nvPr/>
        </p:nvSpPr>
        <p:spPr bwMode="gray">
          <a:xfrm>
            <a:off x="6230471" y="4805881"/>
            <a:ext cx="5515442" cy="134467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40000"/>
              </a:lnSpc>
              <a:spcBef>
                <a:spcPts val="0"/>
              </a:spcBef>
              <a:spcAft>
                <a:spcPts val="600"/>
              </a:spcAft>
            </a:pPr>
            <a:r>
              <a:rPr lang="en-US" sz="1200" dirty="0" smtClean="0">
                <a:solidFill>
                  <a:schemeClr val="tx1"/>
                </a:solidFill>
                <a:latin typeface="Huawei Sans" panose="020C0503030203020204" pitchFamily="34" charset="0"/>
              </a:rPr>
              <a:t>Port security converts the dynamic MAC addresses learned on an interface into secure MAC addresses (including dynamic and static secure MAC addresses, and sticky MAC addresses). This function prevents unauthorized users from using this interface to communicate with the switch and therefore enhances device security.</a:t>
            </a:r>
            <a:endParaRPr lang="en-US" altLang="zh-CN" sz="1200" dirty="0">
              <a:solidFill>
                <a:schemeClr val="tx1"/>
              </a:solidFill>
              <a:latin typeface="Huawei Sans" panose="020C0503030203020204" pitchFamily="34" charset="0"/>
            </a:endParaRPr>
          </a:p>
        </p:txBody>
      </p:sp>
      <p:sp>
        <p:nvSpPr>
          <p:cNvPr id="45" name="文本框 44"/>
          <p:cNvSpPr txBox="1"/>
          <p:nvPr/>
        </p:nvSpPr>
        <p:spPr bwMode="gray">
          <a:xfrm>
            <a:off x="6230472" y="4383267"/>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Solution</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42459148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Ethernet Port Security: Classification of Secure MAC Addresses</a:t>
            </a:r>
            <a:endParaRPr lang="en-US" altLang="zh-CN" dirty="0"/>
          </a:p>
        </p:txBody>
      </p:sp>
      <p:sp>
        <p:nvSpPr>
          <p:cNvPr id="43" name="椭圆 42"/>
          <p:cNvSpPr/>
          <p:nvPr/>
        </p:nvSpPr>
        <p:spPr bwMode="gray">
          <a:xfrm>
            <a:off x="1050940" y="5570391"/>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1189410" y="5512807"/>
            <a:ext cx="2541080" cy="276999"/>
          </a:xfrm>
          <a:prstGeom prst="rect">
            <a:avLst/>
          </a:prstGeom>
          <a:noFill/>
        </p:spPr>
        <p:txBody>
          <a:bodyPr wrap="none" rtlCol="0">
            <a:spAutoFit/>
          </a:bodyPr>
          <a:lstStyle/>
          <a:p>
            <a:pPr fontAlgn="ctr"/>
            <a:r>
              <a:rPr lang="en-US" sz="1200" dirty="0" smtClean="0">
                <a:latin typeface="Huawei Sans" panose="020C0503030203020204" pitchFamily="34" charset="0"/>
              </a:rPr>
              <a:t>Point that allows for port security</a:t>
            </a:r>
            <a:endParaRPr lang="en-US" altLang="zh-CN" sz="1200" dirty="0">
              <a:latin typeface="Huawei Sans" panose="020C0503030203020204" pitchFamily="34" charset="0"/>
            </a:endParaRPr>
          </a:p>
        </p:txBody>
      </p:sp>
      <p:grpSp>
        <p:nvGrpSpPr>
          <p:cNvPr id="45" name="Group 165"/>
          <p:cNvGrpSpPr/>
          <p:nvPr/>
        </p:nvGrpSpPr>
        <p:grpSpPr bwMode="gray">
          <a:xfrm rot="10800000">
            <a:off x="1893855" y="2185405"/>
            <a:ext cx="2803836" cy="1205915"/>
            <a:chOff x="-1233037" y="914446"/>
            <a:chExt cx="1573823" cy="778776"/>
          </a:xfrm>
        </p:grpSpPr>
        <p:cxnSp>
          <p:nvCxnSpPr>
            <p:cNvPr id="46"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47"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48" name="Group 165"/>
          <p:cNvGrpSpPr/>
          <p:nvPr/>
        </p:nvGrpSpPr>
        <p:grpSpPr bwMode="gray">
          <a:xfrm rot="10800000">
            <a:off x="1001528" y="3489862"/>
            <a:ext cx="1689846" cy="867073"/>
            <a:chOff x="-1233037" y="914446"/>
            <a:chExt cx="1573823" cy="778776"/>
          </a:xfrm>
        </p:grpSpPr>
        <p:cxnSp>
          <p:nvCxnSpPr>
            <p:cNvPr id="49"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0"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51" name="Group 165"/>
          <p:cNvGrpSpPr/>
          <p:nvPr/>
        </p:nvGrpSpPr>
        <p:grpSpPr bwMode="gray">
          <a:xfrm rot="10800000">
            <a:off x="3876526" y="3489862"/>
            <a:ext cx="1689846" cy="867073"/>
            <a:chOff x="-1233037" y="914446"/>
            <a:chExt cx="1573823" cy="778776"/>
          </a:xfrm>
        </p:grpSpPr>
        <p:cxnSp>
          <p:nvCxnSpPr>
            <p:cNvPr id="52"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3"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pic>
        <p:nvPicPr>
          <p:cNvPr id="54" name="图片 87" descr="汇聚交换机.png"/>
          <p:cNvPicPr>
            <a:picLocks noChangeAspect="1"/>
          </p:cNvPicPr>
          <p:nvPr/>
        </p:nvPicPr>
        <p:blipFill>
          <a:blip r:embed="rId3" cstate="print"/>
          <a:stretch>
            <a:fillRect/>
          </a:stretch>
        </p:blipFill>
        <p:spPr bwMode="gray">
          <a:xfrm>
            <a:off x="3063623" y="1984581"/>
            <a:ext cx="490909" cy="401653"/>
          </a:xfrm>
          <a:prstGeom prst="rect">
            <a:avLst/>
          </a:prstGeom>
        </p:spPr>
      </p:pic>
      <p:pic>
        <p:nvPicPr>
          <p:cNvPr id="55" name="图片 76" descr="接入交换机.png"/>
          <p:cNvPicPr>
            <a:picLocks noChangeAspect="1"/>
          </p:cNvPicPr>
          <p:nvPr/>
        </p:nvPicPr>
        <p:blipFill>
          <a:blip r:embed="rId4" cstate="print"/>
          <a:stretch>
            <a:fillRect/>
          </a:stretch>
        </p:blipFill>
        <p:spPr bwMode="gray">
          <a:xfrm>
            <a:off x="1600997" y="3245223"/>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4499645" y="3245223"/>
            <a:ext cx="490909" cy="401653"/>
          </a:xfrm>
          <a:prstGeom prst="rect">
            <a:avLst/>
          </a:prstGeom>
        </p:spPr>
      </p:pic>
      <p:pic>
        <p:nvPicPr>
          <p:cNvPr id="57" name="图片 14" descr="日志告警服务器-蓝.png"/>
          <p:cNvPicPr>
            <a:picLocks noChangeAspect="1"/>
          </p:cNvPicPr>
          <p:nvPr/>
        </p:nvPicPr>
        <p:blipFill>
          <a:blip r:embed="rId5" cstate="print"/>
          <a:stretch>
            <a:fillRect/>
          </a:stretch>
        </p:blipFill>
        <p:spPr bwMode="gray">
          <a:xfrm>
            <a:off x="810253" y="4286334"/>
            <a:ext cx="490552" cy="306312"/>
          </a:xfrm>
          <a:prstGeom prst="rect">
            <a:avLst/>
          </a:prstGeom>
        </p:spPr>
      </p:pic>
      <p:pic>
        <p:nvPicPr>
          <p:cNvPr id="58" name="图片 47" descr="打印机.png"/>
          <p:cNvPicPr>
            <a:picLocks noChangeAspect="1"/>
          </p:cNvPicPr>
          <p:nvPr/>
        </p:nvPicPr>
        <p:blipFill>
          <a:blip r:embed="rId6" cstate="print"/>
          <a:stretch>
            <a:fillRect/>
          </a:stretch>
        </p:blipFill>
        <p:spPr bwMode="gray">
          <a:xfrm>
            <a:off x="3744764" y="4261928"/>
            <a:ext cx="444786" cy="365835"/>
          </a:xfrm>
          <a:prstGeom prst="rect">
            <a:avLst/>
          </a:prstGeom>
        </p:spPr>
      </p:pic>
      <p:grpSp>
        <p:nvGrpSpPr>
          <p:cNvPr id="59" name="组合 211"/>
          <p:cNvGrpSpPr/>
          <p:nvPr/>
        </p:nvGrpSpPr>
        <p:grpSpPr bwMode="gray">
          <a:xfrm>
            <a:off x="5270764" y="4357026"/>
            <a:ext cx="515863" cy="256225"/>
            <a:chOff x="5310188" y="1243013"/>
            <a:chExt cx="915988" cy="414338"/>
          </a:xfrm>
          <a:solidFill>
            <a:srgbClr val="7A7B7C"/>
          </a:solidFill>
        </p:grpSpPr>
        <p:sp>
          <p:nvSpPr>
            <p:cNvPr id="6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grpSp>
      <p:grpSp>
        <p:nvGrpSpPr>
          <p:cNvPr id="68" name="组合 67"/>
          <p:cNvGrpSpPr/>
          <p:nvPr/>
        </p:nvGrpSpPr>
        <p:grpSpPr bwMode="gray">
          <a:xfrm>
            <a:off x="2438414" y="4250681"/>
            <a:ext cx="445956" cy="377619"/>
            <a:chOff x="2557450" y="4936459"/>
            <a:chExt cx="445956" cy="343290"/>
          </a:xfrm>
        </p:grpSpPr>
        <p:pic>
          <p:nvPicPr>
            <p:cNvPr id="69"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0" name="矩形 69"/>
            <p:cNvSpPr/>
            <p:nvPr/>
          </p:nvSpPr>
          <p:spPr bwMode="gray">
            <a:xfrm>
              <a:off x="2591651" y="4996057"/>
              <a:ext cx="262770" cy="202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grpSp>
      <p:sp>
        <p:nvSpPr>
          <p:cNvPr id="71" name="文本框 70"/>
          <p:cNvSpPr txBox="1"/>
          <p:nvPr/>
        </p:nvSpPr>
        <p:spPr bwMode="gray">
          <a:xfrm>
            <a:off x="2783933" y="2511364"/>
            <a:ext cx="105028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Core switch</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2" name="文本框 71"/>
          <p:cNvSpPr txBox="1"/>
          <p:nvPr/>
        </p:nvSpPr>
        <p:spPr bwMode="gray">
          <a:xfrm>
            <a:off x="343795" y="3307549"/>
            <a:ext cx="1327608" cy="276999"/>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Access switch 1</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3" name="文本框 72"/>
          <p:cNvSpPr txBox="1"/>
          <p:nvPr/>
        </p:nvSpPr>
        <p:spPr bwMode="gray">
          <a:xfrm>
            <a:off x="4974308" y="3307549"/>
            <a:ext cx="132760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Access switch 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4" name="椭圆 73"/>
          <p:cNvSpPr/>
          <p:nvPr/>
        </p:nvSpPr>
        <p:spPr bwMode="gray">
          <a:xfrm>
            <a:off x="1572537"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75" name="椭圆 74"/>
          <p:cNvSpPr/>
          <p:nvPr/>
        </p:nvSpPr>
        <p:spPr bwMode="gray">
          <a:xfrm>
            <a:off x="1945657"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76" name="椭圆 75"/>
          <p:cNvSpPr/>
          <p:nvPr/>
        </p:nvSpPr>
        <p:spPr bwMode="gray">
          <a:xfrm>
            <a:off x="4456723"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77" name="椭圆 76"/>
          <p:cNvSpPr/>
          <p:nvPr/>
        </p:nvSpPr>
        <p:spPr bwMode="gray">
          <a:xfrm>
            <a:off x="4829843" y="3582804"/>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78" name="文本框 77"/>
          <p:cNvSpPr txBox="1"/>
          <p:nvPr/>
        </p:nvSpPr>
        <p:spPr bwMode="gray">
          <a:xfrm>
            <a:off x="375092" y="4662989"/>
            <a:ext cx="1366080" cy="646331"/>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 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1.1.1.1/24</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5469-98AB-0001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9" name="文本框 78"/>
          <p:cNvSpPr txBox="1"/>
          <p:nvPr/>
        </p:nvSpPr>
        <p:spPr bwMode="gray">
          <a:xfrm>
            <a:off x="1947038" y="4662989"/>
            <a:ext cx="1366080" cy="646331"/>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 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1.1.1.2/24</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5469-98AB-0002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80" name="文本框 79"/>
          <p:cNvSpPr txBox="1"/>
          <p:nvPr/>
        </p:nvSpPr>
        <p:spPr bwMode="gray">
          <a:xfrm>
            <a:off x="3284117" y="4662989"/>
            <a:ext cx="1366080" cy="646331"/>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 3</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1.1.1.3/24</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5469-98AB-0003</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81" name="文本框 80"/>
          <p:cNvSpPr txBox="1"/>
          <p:nvPr/>
        </p:nvSpPr>
        <p:spPr bwMode="gray">
          <a:xfrm>
            <a:off x="4841891" y="4662989"/>
            <a:ext cx="1366080" cy="646331"/>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 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2.2.2.1/24</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5469-98AB-0004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graphicFrame>
        <p:nvGraphicFramePr>
          <p:cNvPr id="82" name="表格 81"/>
          <p:cNvGraphicFramePr>
            <a:graphicFrameLocks noGrp="1"/>
          </p:cNvGraphicFramePr>
          <p:nvPr>
            <p:extLst>
              <p:ext uri="{D42A27DB-BD31-4B8C-83A1-F6EECF244321}">
                <p14:modId xmlns:p14="http://schemas.microsoft.com/office/powerpoint/2010/main" val="4162743686"/>
              </p:ext>
            </p:extLst>
          </p:nvPr>
        </p:nvGraphicFramePr>
        <p:xfrm>
          <a:off x="6256249" y="1840936"/>
          <a:ext cx="5431160" cy="3611880"/>
        </p:xfrm>
        <a:graphic>
          <a:graphicData uri="http://schemas.openxmlformats.org/drawingml/2006/table">
            <a:tbl>
              <a:tblPr/>
              <a:tblGrid>
                <a:gridCol w="915054"/>
                <a:gridCol w="1754919"/>
                <a:gridCol w="2761187"/>
              </a:tblGrid>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pPr>
                      <a:r>
                        <a:rPr lang="en-US" sz="1600" b="1" dirty="0" smtClean="0">
                          <a:latin typeface="Huawei Sans" panose="020C0503030203020204" pitchFamily="34" charset="0"/>
                        </a:rPr>
                        <a:t>Type</a:t>
                      </a:r>
                      <a:endParaRPr lang="en-US" altLang="zh-CN" sz="16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pPr>
                      <a:r>
                        <a:rPr lang="en-US" sz="1600" b="1" dirty="0" smtClean="0">
                          <a:latin typeface="Huawei Sans" panose="020C0503030203020204" pitchFamily="34" charset="0"/>
                        </a:rPr>
                        <a:t>Definition</a:t>
                      </a:r>
                      <a:endParaRPr lang="en-US" altLang="zh-CN" sz="16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pPr>
                      <a:r>
                        <a:rPr lang="en-US" sz="1600" b="1" dirty="0" smtClean="0">
                          <a:latin typeface="Huawei Sans" panose="020C0503030203020204" pitchFamily="34" charset="0"/>
                        </a:rPr>
                        <a:t>Description</a:t>
                      </a:r>
                      <a:endParaRPr lang="en-US" altLang="zh-CN" sz="16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40201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Aft>
                          <a:spcPts val="600"/>
                        </a:spcAft>
                      </a:pPr>
                      <a:r>
                        <a:rPr lang="en-US" sz="1200" dirty="0" smtClean="0">
                          <a:latin typeface="Huawei Sans" panose="020C0503030203020204" pitchFamily="34" charset="0"/>
                        </a:rPr>
                        <a:t>Secure dynamic MAC address</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fontAlgn="ctr">
                        <a:lnSpc>
                          <a:spcPct val="100000"/>
                        </a:lnSpc>
                        <a:spcAft>
                          <a:spcPts val="600"/>
                        </a:spcAft>
                      </a:pPr>
                      <a:r>
                        <a:rPr lang="en-US" sz="1200" dirty="0" smtClean="0">
                          <a:latin typeface="Huawei Sans" panose="020C0503030203020204" pitchFamily="34" charset="0"/>
                        </a:rPr>
                        <a:t>MAC address that is converted on an interface with port security enabled but sticky MAC disabled</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l"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By default, secure dynamic MAC addresses are not aged out, and can be aged out only when the configured aging time is reached.</a:t>
                      </a:r>
                      <a:endParaRPr lang="en-US" altLang="zh-CN" sz="1200" dirty="0" smtClean="0">
                        <a:effectLst/>
                        <a:latin typeface="Huawei Sans" panose="020C0503030203020204" pitchFamily="34" charset="0"/>
                      </a:endParaRPr>
                    </a:p>
                    <a:p>
                      <a:pPr marL="0" marR="0" lvl="0" indent="0" algn="l"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After a device restarts, secure dynamic MAC addresses are lost and need to be relearned.</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2535">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Aft>
                          <a:spcPts val="600"/>
                        </a:spcAft>
                      </a:pPr>
                      <a:r>
                        <a:rPr lang="en-US" sz="1200" dirty="0" smtClean="0">
                          <a:latin typeface="Huawei Sans" panose="020C0503030203020204" pitchFamily="34" charset="0"/>
                        </a:rPr>
                        <a:t>Secure static MAC address</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fontAlgn="ctr">
                        <a:lnSpc>
                          <a:spcPct val="100000"/>
                        </a:lnSpc>
                        <a:spcAft>
                          <a:spcPts val="600"/>
                        </a:spcAft>
                      </a:pPr>
                      <a:r>
                        <a:rPr lang="en-US" sz="1200" dirty="0" smtClean="0">
                          <a:latin typeface="Huawei Sans" panose="020C0503030203020204" pitchFamily="34" charset="0"/>
                        </a:rPr>
                        <a:t>MAC address that is manually configured on an interface with port security enabled</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fontAlgn="ctr">
                        <a:lnSpc>
                          <a:spcPct val="100000"/>
                        </a:lnSpc>
                        <a:spcAft>
                          <a:spcPts val="600"/>
                        </a:spcAft>
                      </a:pPr>
                      <a:r>
                        <a:rPr lang="en-US" sz="1200" dirty="0" smtClean="0">
                          <a:latin typeface="Huawei Sans" panose="020C0503030203020204" pitchFamily="34" charset="0"/>
                        </a:rPr>
                        <a:t>Secure static MAC addresses are not aged out and are not lost after a device restart.</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2535">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lnSpc>
                          <a:spcPct val="100000"/>
                        </a:lnSpc>
                        <a:spcAft>
                          <a:spcPts val="600"/>
                        </a:spcAft>
                      </a:pPr>
                      <a:r>
                        <a:rPr lang="en-US" sz="1200" dirty="0" smtClean="0">
                          <a:latin typeface="Huawei Sans" panose="020C0503030203020204" pitchFamily="34" charset="0"/>
                        </a:rPr>
                        <a:t>Sticky MAC address</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fontAlgn="ctr">
                        <a:lnSpc>
                          <a:spcPct val="100000"/>
                        </a:lnSpc>
                        <a:spcAft>
                          <a:spcPts val="600"/>
                        </a:spcAft>
                      </a:pPr>
                      <a:r>
                        <a:rPr lang="en-US" sz="1200" dirty="0" smtClean="0">
                          <a:latin typeface="Huawei Sans" panose="020C0503030203020204" pitchFamily="34" charset="0"/>
                        </a:rPr>
                        <a:t>MAC address that is converted on an interface with both port security and sticky MAC enabled</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nSpc>
                          <a:spcPts val="2400"/>
                        </a:lnSpc>
                        <a:spcAft>
                          <a:spcPts val="600"/>
                        </a:spcAft>
                      </a:pPr>
                      <a:endParaRPr lang="zh-CN" altLang="en-US" sz="1400">
                        <a:effectLst/>
                      </a:endParaRPr>
                    </a:p>
                  </a:txBody>
                  <a:tcPr marL="72000" marR="72000" marT="72000" marB="72000"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97275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Ethernet Port Security: Protection Actions</a:t>
            </a:r>
            <a:endParaRPr lang="en-US" altLang="zh-CN" dirty="0"/>
          </a:p>
        </p:txBody>
      </p:sp>
      <p:sp>
        <p:nvSpPr>
          <p:cNvPr id="91" name="椭圆 90"/>
          <p:cNvSpPr/>
          <p:nvPr/>
        </p:nvSpPr>
        <p:spPr bwMode="gray">
          <a:xfrm>
            <a:off x="722533" y="592339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92" name="文本框 91"/>
          <p:cNvSpPr txBox="1"/>
          <p:nvPr/>
        </p:nvSpPr>
        <p:spPr bwMode="gray">
          <a:xfrm>
            <a:off x="869795" y="5874600"/>
            <a:ext cx="7596951" cy="276999"/>
          </a:xfrm>
          <a:prstGeom prst="rect">
            <a:avLst/>
          </a:prstGeom>
          <a:noFill/>
        </p:spPr>
        <p:txBody>
          <a:bodyPr wrap="none" rtlCol="0">
            <a:spAutoFit/>
          </a:bodyPr>
          <a:lstStyle/>
          <a:p>
            <a:pPr fontAlgn="ctr"/>
            <a:r>
              <a:rPr lang="en-US" sz="1200" dirty="0" smtClean="0">
                <a:latin typeface="Huawei Sans" panose="020C0503030203020204" pitchFamily="34" charset="0"/>
              </a:rPr>
              <a:t>Port security is deployed, the MAC address of the camera is bound, and only one MAC address is allowed.</a:t>
            </a:r>
            <a:endParaRPr lang="en-US" altLang="zh-CN" sz="1200" dirty="0">
              <a:latin typeface="Huawei Sans" panose="020C0503030203020204" pitchFamily="34" charset="0"/>
            </a:endParaRPr>
          </a:p>
        </p:txBody>
      </p:sp>
      <p:grpSp>
        <p:nvGrpSpPr>
          <p:cNvPr id="93" name="Group 165"/>
          <p:cNvGrpSpPr/>
          <p:nvPr/>
        </p:nvGrpSpPr>
        <p:grpSpPr bwMode="gray">
          <a:xfrm rot="10800000">
            <a:off x="1893855" y="1921776"/>
            <a:ext cx="2803836" cy="1205915"/>
            <a:chOff x="-1233037" y="914446"/>
            <a:chExt cx="1573823" cy="778776"/>
          </a:xfrm>
        </p:grpSpPr>
        <p:cxnSp>
          <p:nvCxnSpPr>
            <p:cNvPr id="94"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95"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96" name="Group 165"/>
          <p:cNvGrpSpPr/>
          <p:nvPr/>
        </p:nvGrpSpPr>
        <p:grpSpPr bwMode="gray">
          <a:xfrm rot="10800000">
            <a:off x="1001528" y="3226233"/>
            <a:ext cx="1689846" cy="867073"/>
            <a:chOff x="-1233037" y="914446"/>
            <a:chExt cx="1573823" cy="778776"/>
          </a:xfrm>
        </p:grpSpPr>
        <p:cxnSp>
          <p:nvCxnSpPr>
            <p:cNvPr id="97"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98"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99" name="Group 165"/>
          <p:cNvGrpSpPr/>
          <p:nvPr/>
        </p:nvGrpSpPr>
        <p:grpSpPr bwMode="gray">
          <a:xfrm rot="10800000">
            <a:off x="3876526" y="3226233"/>
            <a:ext cx="1689846" cy="867073"/>
            <a:chOff x="-1233037" y="914446"/>
            <a:chExt cx="1573823" cy="778776"/>
          </a:xfrm>
        </p:grpSpPr>
        <p:cxnSp>
          <p:nvCxnSpPr>
            <p:cNvPr id="100"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101"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pic>
        <p:nvPicPr>
          <p:cNvPr id="102" name="图片 87" descr="汇聚交换机.png"/>
          <p:cNvPicPr>
            <a:picLocks noChangeAspect="1"/>
          </p:cNvPicPr>
          <p:nvPr/>
        </p:nvPicPr>
        <p:blipFill>
          <a:blip r:embed="rId3" cstate="print"/>
          <a:stretch>
            <a:fillRect/>
          </a:stretch>
        </p:blipFill>
        <p:spPr bwMode="gray">
          <a:xfrm>
            <a:off x="3063623" y="1720952"/>
            <a:ext cx="490909" cy="401653"/>
          </a:xfrm>
          <a:prstGeom prst="rect">
            <a:avLst/>
          </a:prstGeom>
        </p:spPr>
      </p:pic>
      <p:pic>
        <p:nvPicPr>
          <p:cNvPr id="103" name="图片 76" descr="接入交换机.png"/>
          <p:cNvPicPr>
            <a:picLocks noChangeAspect="1"/>
          </p:cNvPicPr>
          <p:nvPr/>
        </p:nvPicPr>
        <p:blipFill>
          <a:blip r:embed="rId4" cstate="print"/>
          <a:stretch>
            <a:fillRect/>
          </a:stretch>
        </p:blipFill>
        <p:spPr bwMode="gray">
          <a:xfrm>
            <a:off x="1600997" y="2981594"/>
            <a:ext cx="490909" cy="401653"/>
          </a:xfrm>
          <a:prstGeom prst="rect">
            <a:avLst/>
          </a:prstGeom>
        </p:spPr>
      </p:pic>
      <p:pic>
        <p:nvPicPr>
          <p:cNvPr id="104" name="图片 76" descr="接入交换机.png"/>
          <p:cNvPicPr>
            <a:picLocks noChangeAspect="1"/>
          </p:cNvPicPr>
          <p:nvPr/>
        </p:nvPicPr>
        <p:blipFill>
          <a:blip r:embed="rId4" cstate="print"/>
          <a:stretch>
            <a:fillRect/>
          </a:stretch>
        </p:blipFill>
        <p:spPr bwMode="gray">
          <a:xfrm>
            <a:off x="4499645" y="2981594"/>
            <a:ext cx="490909" cy="401653"/>
          </a:xfrm>
          <a:prstGeom prst="rect">
            <a:avLst/>
          </a:prstGeom>
        </p:spPr>
      </p:pic>
      <p:pic>
        <p:nvPicPr>
          <p:cNvPr id="105" name="图片 14" descr="日志告警服务器-蓝.png"/>
          <p:cNvPicPr>
            <a:picLocks noChangeAspect="1"/>
          </p:cNvPicPr>
          <p:nvPr/>
        </p:nvPicPr>
        <p:blipFill>
          <a:blip r:embed="rId5" cstate="print"/>
          <a:stretch>
            <a:fillRect/>
          </a:stretch>
        </p:blipFill>
        <p:spPr bwMode="gray">
          <a:xfrm>
            <a:off x="810253" y="4022705"/>
            <a:ext cx="490552" cy="306312"/>
          </a:xfrm>
          <a:prstGeom prst="rect">
            <a:avLst/>
          </a:prstGeom>
        </p:spPr>
      </p:pic>
      <p:pic>
        <p:nvPicPr>
          <p:cNvPr id="106" name="图片 47" descr="打印机.png"/>
          <p:cNvPicPr>
            <a:picLocks noChangeAspect="1"/>
          </p:cNvPicPr>
          <p:nvPr/>
        </p:nvPicPr>
        <p:blipFill>
          <a:blip r:embed="rId6" cstate="print"/>
          <a:stretch>
            <a:fillRect/>
          </a:stretch>
        </p:blipFill>
        <p:spPr bwMode="gray">
          <a:xfrm>
            <a:off x="3744764" y="3998299"/>
            <a:ext cx="444786" cy="365835"/>
          </a:xfrm>
          <a:prstGeom prst="rect">
            <a:avLst/>
          </a:prstGeom>
        </p:spPr>
      </p:pic>
      <p:grpSp>
        <p:nvGrpSpPr>
          <p:cNvPr id="107" name="组合 211"/>
          <p:cNvGrpSpPr/>
          <p:nvPr/>
        </p:nvGrpSpPr>
        <p:grpSpPr bwMode="gray">
          <a:xfrm>
            <a:off x="5270764" y="4093397"/>
            <a:ext cx="515863" cy="256225"/>
            <a:chOff x="5310188" y="1243013"/>
            <a:chExt cx="915988" cy="414338"/>
          </a:xfrm>
          <a:solidFill>
            <a:srgbClr val="7A7B7C"/>
          </a:solidFill>
        </p:grpSpPr>
        <p:sp>
          <p:nvSpPr>
            <p:cNvPr id="108"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09"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0"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1"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2"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3"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4"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5"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grpSp>
      <p:grpSp>
        <p:nvGrpSpPr>
          <p:cNvPr id="116" name="组合 115"/>
          <p:cNvGrpSpPr/>
          <p:nvPr/>
        </p:nvGrpSpPr>
        <p:grpSpPr bwMode="gray">
          <a:xfrm>
            <a:off x="2438414" y="3987052"/>
            <a:ext cx="445956" cy="377619"/>
            <a:chOff x="2557450" y="4936459"/>
            <a:chExt cx="445956" cy="343290"/>
          </a:xfrm>
        </p:grpSpPr>
        <p:pic>
          <p:nvPicPr>
            <p:cNvPr id="117"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118" name="矩形 117"/>
            <p:cNvSpPr/>
            <p:nvPr/>
          </p:nvSpPr>
          <p:spPr bwMode="gray">
            <a:xfrm>
              <a:off x="2591651" y="4996057"/>
              <a:ext cx="262770" cy="202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grpSp>
      <p:sp>
        <p:nvSpPr>
          <p:cNvPr id="119" name="文本框 118"/>
          <p:cNvSpPr txBox="1"/>
          <p:nvPr/>
        </p:nvSpPr>
        <p:spPr bwMode="gray">
          <a:xfrm>
            <a:off x="2783933" y="2247735"/>
            <a:ext cx="105028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Core switch</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120" name="文本框 119"/>
          <p:cNvSpPr txBox="1"/>
          <p:nvPr/>
        </p:nvSpPr>
        <p:spPr bwMode="gray">
          <a:xfrm>
            <a:off x="343795" y="3043920"/>
            <a:ext cx="1327608" cy="276999"/>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Access switch 1</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121" name="文本框 120"/>
          <p:cNvSpPr txBox="1"/>
          <p:nvPr/>
        </p:nvSpPr>
        <p:spPr bwMode="gray">
          <a:xfrm>
            <a:off x="4974308" y="3043920"/>
            <a:ext cx="132760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Access switch 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122" name="椭圆 121"/>
          <p:cNvSpPr/>
          <p:nvPr/>
        </p:nvSpPr>
        <p:spPr bwMode="gray">
          <a:xfrm>
            <a:off x="4829843" y="3319175"/>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123" name="文本框 122"/>
          <p:cNvSpPr txBox="1"/>
          <p:nvPr/>
        </p:nvSpPr>
        <p:spPr bwMode="gray">
          <a:xfrm>
            <a:off x="4841891" y="4399360"/>
            <a:ext cx="1366080" cy="646331"/>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 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2.2.2.1/24</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5469-98AB-0004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124" name="矩形 123"/>
          <p:cNvSpPr/>
          <p:nvPr/>
        </p:nvSpPr>
        <p:spPr bwMode="gray">
          <a:xfrm>
            <a:off x="6329401" y="1189065"/>
            <a:ext cx="5092536" cy="1938992"/>
          </a:xfrm>
          <a:prstGeom prst="rect">
            <a:avLst/>
          </a:prstGeom>
        </p:spPr>
        <p:txBody>
          <a:bodyPr wrap="square">
            <a:spAutoFit/>
          </a:bodyPr>
          <a:lstStyle/>
          <a:p>
            <a:pPr fontAlgn="ctr">
              <a:lnSpc>
                <a:spcPts val="2400"/>
              </a:lnSpc>
              <a:spcAft>
                <a:spcPts val="600"/>
              </a:spcAft>
            </a:pPr>
            <a:r>
              <a:rPr lang="en-US" sz="1400" dirty="0" smtClean="0">
                <a:latin typeface="Huawei Sans" panose="020C0503030203020204" pitchFamily="34" charset="0"/>
              </a:rPr>
              <a:t>If a switch receives packets with a nonexistent source MAC address after the number of secure MAC addresses reaches the limit, the switch considers that the packets are sent from an unauthorized user, regardless of whether the destination MAC address of packets is valid. The switch then takes the configured action on the interface. </a:t>
            </a:r>
            <a:endParaRPr lang="en-US" altLang="zh-CN" sz="1400" dirty="0">
              <a:latin typeface="Huawei Sans" panose="020C0503030203020204" pitchFamily="34" charset="0"/>
            </a:endParaRPr>
          </a:p>
        </p:txBody>
      </p:sp>
      <p:sp>
        <p:nvSpPr>
          <p:cNvPr id="125" name="Freeform 222"/>
          <p:cNvSpPr/>
          <p:nvPr/>
        </p:nvSpPr>
        <p:spPr bwMode="gray">
          <a:xfrm rot="20270891" flipH="1">
            <a:off x="4203469" y="4317481"/>
            <a:ext cx="1139491" cy="514632"/>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0 w 2497820"/>
              <a:gd name="connsiteY0" fmla="*/ 0 h 863059"/>
              <a:gd name="connsiteX1" fmla="*/ 2317724 w 2497820"/>
              <a:gd name="connsiteY1" fmla="*/ 642557 h 863059"/>
              <a:gd name="connsiteX2" fmla="*/ 2396916 w 2497820"/>
              <a:gd name="connsiteY2" fmla="*/ 539159 h 863059"/>
              <a:gd name="connsiteX3" fmla="*/ 2497820 w 2497820"/>
              <a:gd name="connsiteY3" fmla="*/ 863059 h 863059"/>
              <a:gd name="connsiteX4" fmla="*/ 2093025 w 2497820"/>
              <a:gd name="connsiteY4" fmla="*/ 755354 h 863059"/>
              <a:gd name="connsiteX5" fmla="*/ 2251665 w 2497820"/>
              <a:gd name="connsiteY5" fmla="*/ 679179 h 863059"/>
              <a:gd name="connsiteX6" fmla="*/ 195840 w 2497820"/>
              <a:gd name="connsiteY6" fmla="*/ 438667 h 863059"/>
              <a:gd name="connsiteX0" fmla="*/ 0 w 2416918"/>
              <a:gd name="connsiteY0" fmla="*/ 0 h 948724"/>
              <a:gd name="connsiteX1" fmla="*/ 2236822 w 2416918"/>
              <a:gd name="connsiteY1" fmla="*/ 728222 h 948724"/>
              <a:gd name="connsiteX2" fmla="*/ 2316014 w 2416918"/>
              <a:gd name="connsiteY2" fmla="*/ 624824 h 948724"/>
              <a:gd name="connsiteX3" fmla="*/ 2416918 w 2416918"/>
              <a:gd name="connsiteY3" fmla="*/ 948724 h 948724"/>
              <a:gd name="connsiteX4" fmla="*/ 2012123 w 2416918"/>
              <a:gd name="connsiteY4" fmla="*/ 841019 h 948724"/>
              <a:gd name="connsiteX5" fmla="*/ 2170763 w 2416918"/>
              <a:gd name="connsiteY5" fmla="*/ 764844 h 948724"/>
              <a:gd name="connsiteX6" fmla="*/ 114938 w 2416918"/>
              <a:gd name="connsiteY6" fmla="*/ 524332 h 948724"/>
              <a:gd name="connsiteX0" fmla="*/ 0 w 2416918"/>
              <a:gd name="connsiteY0" fmla="*/ 51050 h 999774"/>
              <a:gd name="connsiteX1" fmla="*/ 2236822 w 2416918"/>
              <a:gd name="connsiteY1" fmla="*/ 779272 h 999774"/>
              <a:gd name="connsiteX2" fmla="*/ 2316014 w 2416918"/>
              <a:gd name="connsiteY2" fmla="*/ 675874 h 999774"/>
              <a:gd name="connsiteX3" fmla="*/ 2416918 w 2416918"/>
              <a:gd name="connsiteY3" fmla="*/ 999774 h 999774"/>
              <a:gd name="connsiteX4" fmla="*/ 2012123 w 2416918"/>
              <a:gd name="connsiteY4" fmla="*/ 892069 h 999774"/>
              <a:gd name="connsiteX5" fmla="*/ 2170763 w 2416918"/>
              <a:gd name="connsiteY5" fmla="*/ 815894 h 999774"/>
              <a:gd name="connsiteX6" fmla="*/ 114938 w 2416918"/>
              <a:gd name="connsiteY6" fmla="*/ 575382 h 999774"/>
              <a:gd name="connsiteX0" fmla="*/ 6135 w 2423053"/>
              <a:gd name="connsiteY0" fmla="*/ 51052 h 999776"/>
              <a:gd name="connsiteX1" fmla="*/ 2242957 w 2423053"/>
              <a:gd name="connsiteY1" fmla="*/ 779274 h 999776"/>
              <a:gd name="connsiteX2" fmla="*/ 2322149 w 2423053"/>
              <a:gd name="connsiteY2" fmla="*/ 675876 h 999776"/>
              <a:gd name="connsiteX3" fmla="*/ 2423053 w 2423053"/>
              <a:gd name="connsiteY3" fmla="*/ 999776 h 999776"/>
              <a:gd name="connsiteX4" fmla="*/ 2018258 w 2423053"/>
              <a:gd name="connsiteY4" fmla="*/ 892071 h 999776"/>
              <a:gd name="connsiteX5" fmla="*/ 2176898 w 2423053"/>
              <a:gd name="connsiteY5" fmla="*/ 815896 h 999776"/>
              <a:gd name="connsiteX6" fmla="*/ 1 w 2423053"/>
              <a:gd name="connsiteY6" fmla="*/ 464030 h 999776"/>
              <a:gd name="connsiteX0" fmla="*/ 6135 w 2423053"/>
              <a:gd name="connsiteY0" fmla="*/ 51052 h 999776"/>
              <a:gd name="connsiteX1" fmla="*/ 2242957 w 2423053"/>
              <a:gd name="connsiteY1" fmla="*/ 779274 h 999776"/>
              <a:gd name="connsiteX2" fmla="*/ 2322149 w 2423053"/>
              <a:gd name="connsiteY2" fmla="*/ 675876 h 999776"/>
              <a:gd name="connsiteX3" fmla="*/ 2423053 w 2423053"/>
              <a:gd name="connsiteY3" fmla="*/ 999776 h 999776"/>
              <a:gd name="connsiteX4" fmla="*/ 2018258 w 2423053"/>
              <a:gd name="connsiteY4" fmla="*/ 892071 h 999776"/>
              <a:gd name="connsiteX5" fmla="*/ 2176898 w 2423053"/>
              <a:gd name="connsiteY5" fmla="*/ 815896 h 999776"/>
              <a:gd name="connsiteX6" fmla="*/ 1 w 2423053"/>
              <a:gd name="connsiteY6" fmla="*/ 464030 h 999776"/>
              <a:gd name="connsiteX0" fmla="*/ 6135 w 2423053"/>
              <a:gd name="connsiteY0" fmla="*/ 51052 h 999776"/>
              <a:gd name="connsiteX1" fmla="*/ 2242957 w 2423053"/>
              <a:gd name="connsiteY1" fmla="*/ 779274 h 999776"/>
              <a:gd name="connsiteX2" fmla="*/ 2322149 w 2423053"/>
              <a:gd name="connsiteY2" fmla="*/ 675876 h 999776"/>
              <a:gd name="connsiteX3" fmla="*/ 2423053 w 2423053"/>
              <a:gd name="connsiteY3" fmla="*/ 999776 h 999776"/>
              <a:gd name="connsiteX4" fmla="*/ 2018258 w 2423053"/>
              <a:gd name="connsiteY4" fmla="*/ 892071 h 999776"/>
              <a:gd name="connsiteX5" fmla="*/ 2176898 w 2423053"/>
              <a:gd name="connsiteY5" fmla="*/ 815896 h 999776"/>
              <a:gd name="connsiteX6" fmla="*/ 1 w 2423053"/>
              <a:gd name="connsiteY6" fmla="*/ 464030 h 999776"/>
              <a:gd name="connsiteX0" fmla="*/ 6135 w 2423053"/>
              <a:gd name="connsiteY0" fmla="*/ 51052 h 999776"/>
              <a:gd name="connsiteX1" fmla="*/ 2242957 w 2423053"/>
              <a:gd name="connsiteY1" fmla="*/ 779274 h 999776"/>
              <a:gd name="connsiteX2" fmla="*/ 2322149 w 2423053"/>
              <a:gd name="connsiteY2" fmla="*/ 675876 h 999776"/>
              <a:gd name="connsiteX3" fmla="*/ 2423053 w 2423053"/>
              <a:gd name="connsiteY3" fmla="*/ 999776 h 999776"/>
              <a:gd name="connsiteX4" fmla="*/ 2018258 w 2423053"/>
              <a:gd name="connsiteY4" fmla="*/ 892071 h 999776"/>
              <a:gd name="connsiteX5" fmla="*/ 2176898 w 2423053"/>
              <a:gd name="connsiteY5" fmla="*/ 815896 h 999776"/>
              <a:gd name="connsiteX6" fmla="*/ 1 w 2423053"/>
              <a:gd name="connsiteY6" fmla="*/ 464030 h 999776"/>
              <a:gd name="connsiteX0" fmla="*/ 35979 w 2452897"/>
              <a:gd name="connsiteY0" fmla="*/ 51052 h 999776"/>
              <a:gd name="connsiteX1" fmla="*/ 2272801 w 2452897"/>
              <a:gd name="connsiteY1" fmla="*/ 779274 h 999776"/>
              <a:gd name="connsiteX2" fmla="*/ 2351993 w 2452897"/>
              <a:gd name="connsiteY2" fmla="*/ 675876 h 999776"/>
              <a:gd name="connsiteX3" fmla="*/ 2452897 w 2452897"/>
              <a:gd name="connsiteY3" fmla="*/ 999776 h 999776"/>
              <a:gd name="connsiteX4" fmla="*/ 2048102 w 2452897"/>
              <a:gd name="connsiteY4" fmla="*/ 892071 h 999776"/>
              <a:gd name="connsiteX5" fmla="*/ 2206742 w 2452897"/>
              <a:gd name="connsiteY5" fmla="*/ 815896 h 999776"/>
              <a:gd name="connsiteX6" fmla="*/ 1 w 2452897"/>
              <a:gd name="connsiteY6" fmla="*/ 554908 h 99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897" h="999776">
                <a:moveTo>
                  <a:pt x="35979" y="51052"/>
                </a:moveTo>
                <a:cubicBezTo>
                  <a:pt x="1210947" y="-207782"/>
                  <a:pt x="2059953" y="592384"/>
                  <a:pt x="2272801" y="779274"/>
                </a:cubicBezTo>
                <a:lnTo>
                  <a:pt x="2351993" y="675876"/>
                </a:lnTo>
                <a:lnTo>
                  <a:pt x="2452897" y="999776"/>
                </a:lnTo>
                <a:lnTo>
                  <a:pt x="2048102" y="892071"/>
                </a:lnTo>
                <a:lnTo>
                  <a:pt x="2206742" y="815896"/>
                </a:lnTo>
                <a:cubicBezTo>
                  <a:pt x="1463584" y="358388"/>
                  <a:pt x="787743" y="270136"/>
                  <a:pt x="1" y="554908"/>
                </a:cubicBezTo>
              </a:path>
            </a:pathLst>
          </a:cu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133" name="文本框 132"/>
          <p:cNvSpPr txBox="1"/>
          <p:nvPr/>
        </p:nvSpPr>
        <p:spPr bwMode="gray">
          <a:xfrm>
            <a:off x="1999002" y="5120225"/>
            <a:ext cx="199998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Replace the terminal with an unauthorized terminal</a:t>
            </a:r>
            <a:endParaRPr lang="en-US" altLang="zh-CN" sz="1200" dirty="0">
              <a:latin typeface="Huawei Sans" panose="020C0503030203020204" pitchFamily="34" charset="0"/>
            </a:endParaRPr>
          </a:p>
        </p:txBody>
      </p:sp>
      <p:graphicFrame>
        <p:nvGraphicFramePr>
          <p:cNvPr id="134" name="表格 133"/>
          <p:cNvGraphicFramePr>
            <a:graphicFrameLocks noGrp="1"/>
          </p:cNvGraphicFramePr>
          <p:nvPr>
            <p:extLst>
              <p:ext uri="{D42A27DB-BD31-4B8C-83A1-F6EECF244321}">
                <p14:modId xmlns:p14="http://schemas.microsoft.com/office/powerpoint/2010/main" val="3141074905"/>
              </p:ext>
            </p:extLst>
          </p:nvPr>
        </p:nvGraphicFramePr>
        <p:xfrm>
          <a:off x="6426116" y="3150073"/>
          <a:ext cx="4995821" cy="2072640"/>
        </p:xfrm>
        <a:graphic>
          <a:graphicData uri="http://schemas.openxmlformats.org/drawingml/2006/table">
            <a:tbl>
              <a:tblPr/>
              <a:tblGrid>
                <a:gridCol w="1073811"/>
                <a:gridCol w="3922010"/>
              </a:tblGrid>
              <a:tr h="0">
                <a:tc>
                  <a:txBody>
                    <a:bodyPr/>
                    <a:lstStyle/>
                    <a:p>
                      <a:pPr algn="ctr" fontAlgn="ctr"/>
                      <a:r>
                        <a:rPr lang="en-US" sz="1400" b="1" dirty="0" smtClean="0">
                          <a:latin typeface="Huawei Sans" panose="020C0503030203020204" pitchFamily="34" charset="0"/>
                        </a:rPr>
                        <a:t>Action</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smtClean="0">
                          <a:latin typeface="Huawei Sans" panose="020C0503030203020204" pitchFamily="34" charset="0"/>
                        </a:rPr>
                        <a:t>Description</a:t>
                      </a:r>
                      <a:endParaRPr lang="en-US" sz="14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400" dirty="0" smtClean="0">
                          <a:latin typeface="Huawei Sans" panose="020C0503030203020204" pitchFamily="34" charset="0"/>
                        </a:rPr>
                        <a:t>restrict</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smtClean="0">
                          <a:latin typeface="Huawei Sans" panose="020C0503030203020204" pitchFamily="34" charset="0"/>
                        </a:rPr>
                        <a:t>Discards packets with a nonexistent source MAC address and generates an alarm. This action is recommended.</a:t>
                      </a:r>
                      <a:endParaRPr lang="en-US" altLang="zh-CN" sz="14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400" dirty="0" smtClean="0">
                          <a:latin typeface="Huawei Sans" panose="020C0503030203020204" pitchFamily="34" charset="0"/>
                        </a:rPr>
                        <a:t>protect</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smtClean="0">
                          <a:latin typeface="Huawei Sans" panose="020C0503030203020204" pitchFamily="34" charset="0"/>
                        </a:rPr>
                        <a:t>Discards packets with a nonexistent source MAC address but does not generate an alarm.</a:t>
                      </a:r>
                      <a:endParaRPr lang="en-US" altLang="zh-CN" sz="14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400" dirty="0" smtClean="0">
                          <a:latin typeface="Huawei Sans" panose="020C0503030203020204" pitchFamily="34" charset="0"/>
                        </a:rPr>
                        <a:t>shutdown</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dirty="0" smtClean="0">
                          <a:latin typeface="Huawei Sans" panose="020C0503030203020204" pitchFamily="34" charset="0"/>
                        </a:rPr>
                        <a:t>Sets the interface state to Error-Down and generates an alarm.</a:t>
                      </a:r>
                      <a:endParaRPr lang="en-US" altLang="zh-CN" sz="14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47" name="组合 168"/>
          <p:cNvGrpSpPr>
            <a:grpSpLocks noChangeAspect="1"/>
          </p:cNvGrpSpPr>
          <p:nvPr/>
        </p:nvGrpSpPr>
        <p:grpSpPr bwMode="gray">
          <a:xfrm>
            <a:off x="4028986" y="5090098"/>
            <a:ext cx="540000" cy="540000"/>
            <a:chOff x="5336418" y="696349"/>
            <a:chExt cx="842890" cy="844091"/>
          </a:xfrm>
        </p:grpSpPr>
        <p:sp>
          <p:nvSpPr>
            <p:cNvPr id="48"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nvGrpSpPr>
            <p:cNvPr id="49" name="组合 148"/>
            <p:cNvGrpSpPr>
              <a:grpSpLocks/>
            </p:cNvGrpSpPr>
            <p:nvPr/>
          </p:nvGrpSpPr>
          <p:grpSpPr bwMode="gray">
            <a:xfrm>
              <a:off x="5491163" y="787400"/>
              <a:ext cx="533400" cy="661988"/>
              <a:chOff x="5491163" y="787400"/>
              <a:chExt cx="533400" cy="661988"/>
            </a:xfrm>
          </p:grpSpPr>
          <p:sp>
            <p:nvSpPr>
              <p:cNvPr id="50"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51"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52"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spTree>
    <p:extLst>
      <p:ext uri="{BB962C8B-B14F-4D97-AF65-F5344CB8AC3E}">
        <p14:creationId xmlns:p14="http://schemas.microsoft.com/office/powerpoint/2010/main" val="6083020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err="1" smtClean="0"/>
              <a:t>MACsec</a:t>
            </a:r>
            <a:r>
              <a:rPr lang="en-US" dirty="0" smtClean="0"/>
              <a:t> Provides Secure Layer 2 Data Transmission</a:t>
            </a:r>
            <a:endParaRPr lang="en-US" altLang="zh-CN" dirty="0"/>
          </a:p>
        </p:txBody>
      </p:sp>
      <p:cxnSp>
        <p:nvCxnSpPr>
          <p:cNvPr id="3" name="Straight Connector 166"/>
          <p:cNvCxnSpPr/>
          <p:nvPr/>
        </p:nvCxnSpPr>
        <p:spPr bwMode="gray">
          <a:xfrm>
            <a:off x="2724053" y="1565470"/>
            <a:ext cx="0" cy="6447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2724052" y="3394539"/>
            <a:ext cx="1" cy="738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1228852"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4214188"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306340" y="4248434"/>
            <a:ext cx="2835430" cy="77355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3278651"/>
            <a:ext cx="446281" cy="365139"/>
          </a:xfrm>
          <a:prstGeom prst="rect">
            <a:avLst/>
          </a:prstGeom>
        </p:spPr>
      </p:pic>
      <p:pic>
        <p:nvPicPr>
          <p:cNvPr id="11" name="图片 86" descr="核心交换机.png"/>
          <p:cNvPicPr>
            <a:picLocks noChangeAspect="1"/>
          </p:cNvPicPr>
          <p:nvPr/>
        </p:nvPicPr>
        <p:blipFill>
          <a:blip r:embed="rId4" cstate="print"/>
          <a:stretch>
            <a:fillRect/>
          </a:stretch>
        </p:blipFill>
        <p:spPr bwMode="gray">
          <a:xfrm>
            <a:off x="2500915" y="4039748"/>
            <a:ext cx="446281" cy="365139"/>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1010782" y="4896922"/>
            <a:ext cx="446281" cy="365139"/>
          </a:xfrm>
          <a:prstGeom prst="rect">
            <a:avLst/>
          </a:prstGeom>
        </p:spPr>
      </p:pic>
      <p:pic>
        <p:nvPicPr>
          <p:cNvPr id="13" name="图片 14" descr="日志告警服务器-蓝.png"/>
          <p:cNvPicPr>
            <a:picLocks noChangeAspect="1"/>
          </p:cNvPicPr>
          <p:nvPr/>
        </p:nvPicPr>
        <p:blipFill>
          <a:blip r:embed="rId6" cstate="print"/>
          <a:stretch>
            <a:fillRect/>
          </a:stretch>
        </p:blipFill>
        <p:spPr bwMode="gray">
          <a:xfrm>
            <a:off x="988646" y="5693153"/>
            <a:ext cx="490552" cy="306312"/>
          </a:xfrm>
          <a:prstGeom prst="rect">
            <a:avLst/>
          </a:prstGeom>
        </p:spPr>
      </p:pic>
      <p:pic>
        <p:nvPicPr>
          <p:cNvPr id="14" name="图片 76" descr="接入交换机.png"/>
          <p:cNvPicPr>
            <a:picLocks noChangeAspect="1"/>
          </p:cNvPicPr>
          <p:nvPr/>
        </p:nvPicPr>
        <p:blipFill>
          <a:blip r:embed="rId5" cstate="print"/>
          <a:stretch>
            <a:fillRect/>
          </a:stretch>
        </p:blipFill>
        <p:spPr bwMode="gray">
          <a:xfrm>
            <a:off x="3991048" y="4896922"/>
            <a:ext cx="446281" cy="365139"/>
          </a:xfrm>
          <a:prstGeom prst="rect">
            <a:avLst/>
          </a:prstGeom>
        </p:spPr>
      </p:pic>
      <p:pic>
        <p:nvPicPr>
          <p:cNvPr id="15" name="图片 14" descr="日志告警服务器-蓝.png"/>
          <p:cNvPicPr>
            <a:picLocks noChangeAspect="1"/>
          </p:cNvPicPr>
          <p:nvPr/>
        </p:nvPicPr>
        <p:blipFill>
          <a:blip r:embed="rId6" cstate="print"/>
          <a:stretch>
            <a:fillRect/>
          </a:stretch>
        </p:blipFill>
        <p:spPr bwMode="gray">
          <a:xfrm>
            <a:off x="3968912" y="5693153"/>
            <a:ext cx="490552" cy="30631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2089323"/>
            <a:ext cx="446281" cy="365139"/>
          </a:xfrm>
          <a:prstGeom prst="rect">
            <a:avLst/>
          </a:prstGeom>
        </p:spPr>
      </p:pic>
      <p:pic>
        <p:nvPicPr>
          <p:cNvPr id="17" name="图片 14" descr="日志告警服务器-蓝.png"/>
          <p:cNvPicPr>
            <a:picLocks noChangeAspect="1"/>
          </p:cNvPicPr>
          <p:nvPr/>
        </p:nvPicPr>
        <p:blipFill>
          <a:blip r:embed="rId6" cstate="print"/>
          <a:stretch>
            <a:fillRect/>
          </a:stretch>
        </p:blipFill>
        <p:spPr bwMode="gray">
          <a:xfrm>
            <a:off x="2478777" y="1263585"/>
            <a:ext cx="490552" cy="306312"/>
          </a:xfrm>
          <a:prstGeom prst="rect">
            <a:avLst/>
          </a:prstGeom>
        </p:spPr>
      </p:pic>
      <p:sp>
        <p:nvSpPr>
          <p:cNvPr id="18" name="圆角矩形 17"/>
          <p:cNvSpPr/>
          <p:nvPr/>
        </p:nvSpPr>
        <p:spPr bwMode="gray">
          <a:xfrm>
            <a:off x="547674" y="3193196"/>
            <a:ext cx="4352762" cy="2935817"/>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圆角矩形 18"/>
          <p:cNvSpPr/>
          <p:nvPr/>
        </p:nvSpPr>
        <p:spPr bwMode="gray">
          <a:xfrm>
            <a:off x="547674" y="1101513"/>
            <a:ext cx="4352762" cy="1474578"/>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文本框 19"/>
          <p:cNvSpPr txBox="1"/>
          <p:nvPr/>
        </p:nvSpPr>
        <p:spPr bwMode="gray">
          <a:xfrm>
            <a:off x="547674" y="2232535"/>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1</a:t>
            </a:r>
            <a:endParaRPr lang="en-US" altLang="zh-CN" sz="1400" dirty="0">
              <a:solidFill>
                <a:schemeClr val="bg1">
                  <a:lumMod val="50000"/>
                </a:schemeClr>
              </a:solidFill>
              <a:latin typeface="Huawei Sans" panose="020C0503030203020204" pitchFamily="34" charset="0"/>
            </a:endParaRPr>
          </a:p>
        </p:txBody>
      </p:sp>
      <p:sp>
        <p:nvSpPr>
          <p:cNvPr id="21" name="文本框 20"/>
          <p:cNvSpPr txBox="1"/>
          <p:nvPr/>
        </p:nvSpPr>
        <p:spPr bwMode="gray">
          <a:xfrm>
            <a:off x="547674" y="3211473"/>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2</a:t>
            </a:r>
            <a:endParaRPr lang="en-US" altLang="zh-CN" sz="1400" dirty="0">
              <a:solidFill>
                <a:schemeClr val="bg1">
                  <a:lumMod val="50000"/>
                </a:schemeClr>
              </a:solidFill>
              <a:latin typeface="Huawei Sans" panose="020C0503030203020204" pitchFamily="34" charset="0"/>
            </a:endParaRPr>
          </a:p>
        </p:txBody>
      </p:sp>
      <p:grpSp>
        <p:nvGrpSpPr>
          <p:cNvPr id="22" name="Group 6"/>
          <p:cNvGrpSpPr/>
          <p:nvPr/>
        </p:nvGrpSpPr>
        <p:grpSpPr bwMode="gray">
          <a:xfrm>
            <a:off x="2359535" y="2629151"/>
            <a:ext cx="729034" cy="436655"/>
            <a:chOff x="7877711" y="3990014"/>
            <a:chExt cx="998434" cy="598013"/>
          </a:xfrm>
        </p:grpSpPr>
        <p:sp>
          <p:nvSpPr>
            <p:cNvPr id="23"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4" name="TextBox 2"/>
            <p:cNvSpPr txBox="1"/>
            <p:nvPr/>
          </p:nvSpPr>
          <p:spPr bwMode="gray">
            <a:xfrm>
              <a:off x="8254692" y="4208668"/>
              <a:ext cx="252995" cy="379359"/>
            </a:xfrm>
            <a:prstGeom prst="rect">
              <a:avLst/>
            </a:prstGeom>
            <a:noFill/>
          </p:spPr>
          <p:txBody>
            <a:bodyPr wrap="none" rtlCol="0">
              <a:spAutoFit/>
            </a:bodyPr>
            <a:lstStyle/>
            <a:p>
              <a:pPr algn="ctr" fontAlgn="ctr"/>
              <a:endParaRPr lang="en-US" altLang="zh-CN" sz="1200" b="1" dirty="0">
                <a:solidFill>
                  <a:schemeClr val="bg1"/>
                </a:solidFill>
                <a:latin typeface="Huawei Sans" panose="020C0503030203020204" pitchFamily="34" charset="0"/>
              </a:endParaRPr>
            </a:p>
          </p:txBody>
        </p:sp>
      </p:grpSp>
      <p:sp>
        <p:nvSpPr>
          <p:cNvPr id="25" name="Can 9"/>
          <p:cNvSpPr/>
          <p:nvPr/>
        </p:nvSpPr>
        <p:spPr bwMode="gray">
          <a:xfrm>
            <a:off x="2609316" y="2360966"/>
            <a:ext cx="229472" cy="980398"/>
          </a:xfrm>
          <a:prstGeom prst="can">
            <a:avLst>
              <a:gd name="adj" fmla="val 40000"/>
            </a:avLst>
          </a:prstGeom>
          <a:solidFill>
            <a:srgbClr val="FEEEC1"/>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6" name="Can 9"/>
          <p:cNvSpPr/>
          <p:nvPr/>
        </p:nvSpPr>
        <p:spPr bwMode="gray">
          <a:xfrm rot="3683218">
            <a:off x="1879120" y="3903887"/>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568278" y="2721188"/>
            <a:ext cx="832279"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Internet</a:t>
            </a:r>
            <a:endParaRPr lang="en-US" altLang="zh-CN" sz="1400" dirty="0">
              <a:solidFill>
                <a:schemeClr val="bg1">
                  <a:lumMod val="50000"/>
                </a:schemeClr>
              </a:solidFill>
              <a:latin typeface="Huawei Sans" panose="020C0503030203020204" pitchFamily="34" charset="0"/>
            </a:endParaRPr>
          </a:p>
        </p:txBody>
      </p:sp>
      <p:sp>
        <p:nvSpPr>
          <p:cNvPr id="28" name="Can 9"/>
          <p:cNvSpPr/>
          <p:nvPr/>
        </p:nvSpPr>
        <p:spPr bwMode="gray">
          <a:xfrm rot="17905139">
            <a:off x="3420263" y="3900280"/>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rot="19880899">
            <a:off x="1413009" y="4298424"/>
            <a:ext cx="829073" cy="307777"/>
          </a:xfrm>
          <a:prstGeom prst="rect">
            <a:avLst/>
          </a:prstGeom>
          <a:noFill/>
        </p:spPr>
        <p:txBody>
          <a:bodyPr wrap="none" rtlCol="0">
            <a:spAutoFit/>
          </a:bodyPr>
          <a:lstStyle/>
          <a:p>
            <a:pPr fontAlgn="ctr"/>
            <a:r>
              <a:rPr lang="en-US" sz="1400" dirty="0" err="1" smtClean="0">
                <a:solidFill>
                  <a:srgbClr val="30B5C5"/>
                </a:solidFill>
                <a:latin typeface="Huawei Sans" panose="020C0503030203020204" pitchFamily="34" charset="0"/>
              </a:rPr>
              <a:t>MACsec</a:t>
            </a:r>
            <a:endParaRPr lang="en-US" altLang="zh-CN" sz="1400" dirty="0">
              <a:solidFill>
                <a:srgbClr val="30B5C5"/>
              </a:solidFill>
              <a:latin typeface="Huawei Sans" panose="020C0503030203020204" pitchFamily="34" charset="0"/>
            </a:endParaRPr>
          </a:p>
        </p:txBody>
      </p:sp>
      <p:sp>
        <p:nvSpPr>
          <p:cNvPr id="30" name="文本框 29"/>
          <p:cNvSpPr txBox="1"/>
          <p:nvPr/>
        </p:nvSpPr>
        <p:spPr bwMode="gray">
          <a:xfrm rot="1500659">
            <a:off x="3208848" y="4298424"/>
            <a:ext cx="829073" cy="307777"/>
          </a:xfrm>
          <a:prstGeom prst="rect">
            <a:avLst/>
          </a:prstGeom>
          <a:noFill/>
        </p:spPr>
        <p:txBody>
          <a:bodyPr wrap="none" rtlCol="0">
            <a:spAutoFit/>
          </a:bodyPr>
          <a:lstStyle/>
          <a:p>
            <a:pPr fontAlgn="ctr"/>
            <a:r>
              <a:rPr lang="en-US" sz="1400" dirty="0" err="1" smtClean="0">
                <a:solidFill>
                  <a:srgbClr val="30B5C5"/>
                </a:solidFill>
                <a:latin typeface="Huawei Sans" panose="020C0503030203020204" pitchFamily="34" charset="0"/>
              </a:rPr>
              <a:t>MACsec</a:t>
            </a:r>
            <a:endParaRPr lang="en-US" altLang="zh-CN" sz="1400" dirty="0">
              <a:solidFill>
                <a:srgbClr val="30B5C5"/>
              </a:solidFill>
              <a:latin typeface="Huawei Sans" panose="020C0503030203020204" pitchFamily="34" charset="0"/>
            </a:endParaRPr>
          </a:p>
        </p:txBody>
      </p:sp>
      <p:sp>
        <p:nvSpPr>
          <p:cNvPr id="31" name="文本框 30"/>
          <p:cNvSpPr txBox="1"/>
          <p:nvPr/>
        </p:nvSpPr>
        <p:spPr bwMode="gray">
          <a:xfrm rot="16200000">
            <a:off x="2418521" y="2712643"/>
            <a:ext cx="611065"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IPsec</a:t>
            </a:r>
            <a:endParaRPr lang="en-US" altLang="zh-CN" sz="1400" dirty="0">
              <a:solidFill>
                <a:srgbClr val="ED6D00"/>
              </a:solidFill>
              <a:latin typeface="Huawei Sans" panose="020C0503030203020204" pitchFamily="34" charset="0"/>
            </a:endParaRPr>
          </a:p>
        </p:txBody>
      </p:sp>
      <p:sp>
        <p:nvSpPr>
          <p:cNvPr id="32" name="圆角矩形 75"/>
          <p:cNvSpPr/>
          <p:nvPr/>
        </p:nvSpPr>
        <p:spPr bwMode="gray">
          <a:xfrm>
            <a:off x="5161777" y="1050713"/>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Background</a:t>
            </a:r>
            <a:endParaRPr lang="en-US" sz="1600" dirty="0">
              <a:solidFill>
                <a:srgbClr val="30B5C5"/>
              </a:solidFill>
              <a:latin typeface="Huawei Sans" panose="020C0503030203020204" pitchFamily="34" charset="0"/>
            </a:endParaRPr>
          </a:p>
        </p:txBody>
      </p:sp>
      <p:sp>
        <p:nvSpPr>
          <p:cNvPr id="33" name="圆角矩形 75"/>
          <p:cNvSpPr/>
          <p:nvPr/>
        </p:nvSpPr>
        <p:spPr bwMode="gray">
          <a:xfrm>
            <a:off x="5161777" y="1454672"/>
            <a:ext cx="6550798" cy="755552"/>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lnSpc>
                <a:spcPts val="2400"/>
              </a:lnSpc>
            </a:pPr>
            <a:r>
              <a:rPr lang="en-US" sz="1200" dirty="0" smtClean="0">
                <a:solidFill>
                  <a:schemeClr val="tx1"/>
                </a:solidFill>
                <a:latin typeface="Huawei Sans" panose="020C0503030203020204" pitchFamily="34" charset="0"/>
              </a:rPr>
              <a:t>Most data is transmitted in plaintext on LAN links, failing to meet requirements of scenarios demanding high security.</a:t>
            </a: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34" name="圆角矩形 75"/>
          <p:cNvSpPr/>
          <p:nvPr/>
        </p:nvSpPr>
        <p:spPr bwMode="gray">
          <a:xfrm>
            <a:off x="5161777" y="2288382"/>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MACsec</a:t>
            </a:r>
            <a:r>
              <a:rPr lang="en-US" sz="1600" dirty="0" smtClean="0">
                <a:solidFill>
                  <a:srgbClr val="30B5C5"/>
                </a:solidFill>
                <a:latin typeface="Huawei Sans" panose="020C0503030203020204" pitchFamily="34" charset="0"/>
              </a:rPr>
              <a:t> overview</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35" name="圆角矩形 75"/>
          <p:cNvSpPr/>
          <p:nvPr/>
        </p:nvSpPr>
        <p:spPr bwMode="gray">
          <a:xfrm>
            <a:off x="5161777" y="2692340"/>
            <a:ext cx="6550798" cy="171254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400"/>
              </a:lnSpc>
            </a:pPr>
            <a:r>
              <a:rPr lang="en-US" sz="1200" dirty="0" smtClean="0">
                <a:solidFill>
                  <a:schemeClr val="tx1"/>
                </a:solidFill>
                <a:latin typeface="Huawei Sans" panose="020C0503030203020204" pitchFamily="34" charset="0"/>
              </a:rPr>
              <a:t>Media Access Control Security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in compliance with 802.1AE, defines a method for secure data communication based on the Ethernet. Data is encrypted hop by hop to ensure data transmission security.</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5315905" y="3796418"/>
            <a:ext cx="1347330" cy="520605"/>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chemeClr val="bg1"/>
                </a:solidFill>
                <a:latin typeface="Huawei Sans" panose="020C0503030203020204" pitchFamily="34" charset="0"/>
                <a:ea typeface="方正兰亭黑简体" panose="02000000000000000000" pitchFamily="2" charset="-122"/>
              </a:rPr>
              <a:t>Data source integrity check</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6851818" y="3796418"/>
            <a:ext cx="1347330" cy="520605"/>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chemeClr val="bg1"/>
                </a:solidFill>
                <a:latin typeface="Huawei Sans" panose="020C0503030203020204" pitchFamily="34" charset="0"/>
                <a:ea typeface="方正兰亭黑简体" panose="02000000000000000000" pitchFamily="2" charset="-122"/>
              </a:rPr>
              <a:t>User data encryption</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38" name="圆角矩形 37"/>
          <p:cNvSpPr/>
          <p:nvPr/>
        </p:nvSpPr>
        <p:spPr bwMode="gray">
          <a:xfrm>
            <a:off x="8387731" y="3796418"/>
            <a:ext cx="1347330" cy="520605"/>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chemeClr val="bg1"/>
                </a:solidFill>
                <a:latin typeface="Huawei Sans" panose="020C0503030203020204" pitchFamily="34" charset="0"/>
                <a:ea typeface="方正兰亭黑简体" panose="02000000000000000000" pitchFamily="2" charset="-122"/>
              </a:rPr>
              <a:t>Data source authenticity verification</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39" name="圆角矩形 38"/>
          <p:cNvSpPr/>
          <p:nvPr/>
        </p:nvSpPr>
        <p:spPr bwMode="gray">
          <a:xfrm>
            <a:off x="9923645" y="3796418"/>
            <a:ext cx="1347330" cy="520605"/>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chemeClr val="bg1"/>
                </a:solidFill>
                <a:latin typeface="Huawei Sans" panose="020C0503030203020204" pitchFamily="34" charset="0"/>
                <a:ea typeface="方正兰亭黑简体" panose="02000000000000000000" pitchFamily="2" charset="-122"/>
              </a:rPr>
              <a:t>Replay protection</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40" name="圆角矩形 75"/>
          <p:cNvSpPr/>
          <p:nvPr/>
        </p:nvSpPr>
        <p:spPr bwMode="gray">
          <a:xfrm>
            <a:off x="5161777" y="4495012"/>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Typical application scenarios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41" name="圆角矩形 75"/>
          <p:cNvSpPr/>
          <p:nvPr/>
        </p:nvSpPr>
        <p:spPr bwMode="gray">
          <a:xfrm>
            <a:off x="5161777" y="4898970"/>
            <a:ext cx="6550798" cy="1301805"/>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lnSpc>
                <a:spcPts val="2400"/>
              </a:lnSpc>
              <a:buFont typeface="Arial" panose="020B0604020202020204" pitchFamily="34" charset="0"/>
              <a:buChar char="•"/>
            </a:pP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is deployed between switches to ensure data security. For example,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is deployed between access switches and uplink aggregation or core switches.</a:t>
            </a:r>
            <a:endParaRPr lang="en-US" altLang="zh-CN" sz="12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285750" indent="-285750" fontAlgn="ctr">
              <a:lnSpc>
                <a:spcPts val="2400"/>
              </a:lnSpc>
              <a:buFont typeface="Arial" panose="020B0604020202020204" pitchFamily="34" charset="0"/>
              <a:buChar char="•"/>
            </a:pPr>
            <a:r>
              <a:rPr lang="en-US" sz="1200" dirty="0" smtClean="0">
                <a:solidFill>
                  <a:schemeClr val="tx1"/>
                </a:solidFill>
                <a:latin typeface="Huawei Sans" panose="020C0503030203020204" pitchFamily="34" charset="0"/>
              </a:rPr>
              <a:t>When transmission devices exist between switches,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can be deployed to ensure data security.</a:t>
            </a: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31104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Upon completion of this course, you will be able to:</a:t>
            </a:r>
            <a:endParaRPr lang="en-US" altLang="zh-CN" smtClean="0"/>
          </a:p>
          <a:p>
            <a:pPr lvl="1"/>
            <a:r>
              <a:rPr lang="en-US" smtClean="0"/>
              <a:t>Describe the typical architecture of campus networks.</a:t>
            </a:r>
          </a:p>
          <a:p>
            <a:pPr lvl="1"/>
            <a:r>
              <a:rPr lang="en-US" smtClean="0"/>
              <a:t>Describe common Ethernet switching technologies.</a:t>
            </a:r>
          </a:p>
          <a:p>
            <a:pPr lvl="1"/>
            <a:r>
              <a:rPr lang="en-US" smtClean="0"/>
              <a:t>Describe common WLAN networking architectures.</a:t>
            </a:r>
            <a:endParaRPr lang="en-US" altLang="zh-CN" smtClean="0">
              <a:sym typeface="Huawei Sans" panose="020C0503030203020204" pitchFamily="34" charset="0"/>
            </a:endParaRPr>
          </a:p>
          <a:p>
            <a:pPr lvl="1"/>
            <a:r>
              <a:rPr lang="en-US" smtClean="0"/>
              <a:t>Describe common technologies of network reliability on campus networks.</a:t>
            </a:r>
            <a:endParaRPr lang="en-US" altLang="zh-CN" smtClean="0">
              <a:sym typeface="Huawei Sans" panose="020C0503030203020204" pitchFamily="34" charset="0"/>
            </a:endParaRPr>
          </a:p>
          <a:p>
            <a:pPr lvl="1"/>
            <a:r>
              <a:rPr lang="en-US" smtClean="0"/>
              <a:t>Describe common technologies for campus network service and management.</a:t>
            </a:r>
            <a:endParaRPr lang="en-US" altLang="zh-CN" smtClean="0">
              <a:sym typeface="Huawei Sans" panose="020C0503030203020204" pitchFamily="34" charset="0"/>
            </a:endParaRPr>
          </a:p>
          <a:p>
            <a:pPr lvl="1"/>
            <a:r>
              <a:rPr lang="en-US" smtClean="0"/>
              <a:t>Describe common technologies of network security on campus networks.</a:t>
            </a:r>
            <a:endParaRPr lang="en-US" altLang="zh-CN" smtClean="0">
              <a:sym typeface="Huawei Sans" panose="020C0503030203020204" pitchFamily="34" charset="0"/>
            </a:endParaRPr>
          </a:p>
          <a:p>
            <a:pPr lvl="1"/>
            <a:r>
              <a:rPr lang="en-US" smtClean="0"/>
              <a:t>Describe common VPN technologies on campus networks.</a:t>
            </a:r>
            <a:endParaRPr lang="en-US" altLang="zh-CN" smtClean="0">
              <a:sym typeface="Huawei Sans" panose="020C0503030203020204" pitchFamily="34" charset="0"/>
            </a:endParaRPr>
          </a:p>
          <a:p>
            <a:pPr lvl="1"/>
            <a:endParaRPr lang="en-US" altLang="zh-CN" dirty="0"/>
          </a:p>
        </p:txBody>
      </p:sp>
    </p:spTree>
    <p:extLst>
      <p:ext uri="{BB962C8B-B14F-4D97-AF65-F5344CB8AC3E}">
        <p14:creationId xmlns:p14="http://schemas.microsoft.com/office/powerpoint/2010/main" val="2683929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a:t>
            </a:r>
            <a:endParaRPr lang="en-US" altLang="zh-CN" dirty="0"/>
          </a:p>
        </p:txBody>
      </p:sp>
      <p:sp>
        <p:nvSpPr>
          <p:cNvPr id="5" name="文本占位符 4"/>
          <p:cNvSpPr>
            <a:spLocks noGrp="1"/>
          </p:cNvSpPr>
          <p:nvPr>
            <p:ph type="body" sz="quarter" idx="10"/>
          </p:nvPr>
        </p:nvSpPr>
        <p:spPr bwMode="gray">
          <a:xfrm>
            <a:off x="5297146" y="1903444"/>
            <a:ext cx="6451942" cy="4024111"/>
          </a:xfrm>
        </p:spPr>
        <p:txBody>
          <a:bodyPr/>
          <a:lstStyle/>
          <a:p>
            <a:r>
              <a:rPr lang="en-US" altLang="zh-CN" sz="1800" smtClean="0"/>
              <a:t>Some attacks are launched based on DHCP. These attacks include the bogus DHCP server attack, DHCP server DoS attack, and bogus DHCP message attack.</a:t>
            </a:r>
          </a:p>
          <a:p>
            <a:r>
              <a:rPr lang="en-US" altLang="zh-CN" sz="1800" smtClean="0"/>
              <a:t>DHCP snooping ensures that DHCP clients obtain IP addresses from authorized DHCP servers and records mappings between IP addresses and MAC addresses of DHCP clients, preventing DHCP attacks on the network.</a:t>
            </a:r>
          </a:p>
          <a:p>
            <a:endParaRPr lang="zh-CN" altLang="en-US" sz="1800" dirty="0"/>
          </a:p>
        </p:txBody>
      </p:sp>
      <p:cxnSp>
        <p:nvCxnSpPr>
          <p:cNvPr id="35" name="直接连接符 34"/>
          <p:cNvCxnSpPr/>
          <p:nvPr/>
        </p:nvCxnSpPr>
        <p:spPr bwMode="gray">
          <a:xfrm>
            <a:off x="2717916" y="2546420"/>
            <a:ext cx="0" cy="1350648"/>
          </a:xfrm>
          <a:prstGeom prst="line">
            <a:avLst/>
          </a:prstGeom>
          <a:noFill/>
          <a:ln w="19050" cap="flat" cmpd="sng" algn="ctr">
            <a:solidFill>
              <a:sysClr val="windowText" lastClr="000000"/>
            </a:solidFill>
            <a:prstDash val="solid"/>
            <a:miter lim="800000"/>
          </a:ln>
          <a:effectLst/>
        </p:spPr>
      </p:cxnSp>
      <p:cxnSp>
        <p:nvCxnSpPr>
          <p:cNvPr id="36" name="直接连接符 35"/>
          <p:cNvCxnSpPr/>
          <p:nvPr/>
        </p:nvCxnSpPr>
        <p:spPr bwMode="gray">
          <a:xfrm>
            <a:off x="2891668" y="3897735"/>
            <a:ext cx="1480167" cy="0"/>
          </a:xfrm>
          <a:prstGeom prst="line">
            <a:avLst/>
          </a:prstGeom>
          <a:noFill/>
          <a:ln w="19050" cap="flat" cmpd="sng" algn="ctr">
            <a:solidFill>
              <a:sysClr val="windowText" lastClr="000000"/>
            </a:solidFill>
            <a:prstDash val="solid"/>
            <a:miter lim="800000"/>
          </a:ln>
          <a:effectLst/>
        </p:spPr>
      </p:cxnSp>
      <p:grpSp>
        <p:nvGrpSpPr>
          <p:cNvPr id="37" name="Group 165"/>
          <p:cNvGrpSpPr/>
          <p:nvPr/>
        </p:nvGrpSpPr>
        <p:grpSpPr bwMode="gray">
          <a:xfrm rot="10800000">
            <a:off x="1834465" y="3827624"/>
            <a:ext cx="1766904" cy="1072123"/>
            <a:chOff x="-1233037" y="914446"/>
            <a:chExt cx="1573823" cy="778776"/>
          </a:xfrm>
        </p:grpSpPr>
        <p:cxnSp>
          <p:nvCxnSpPr>
            <p:cNvPr id="38"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39"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0" name="文本框 39"/>
          <p:cNvSpPr txBox="1"/>
          <p:nvPr/>
        </p:nvSpPr>
        <p:spPr bwMode="gray">
          <a:xfrm>
            <a:off x="1112769" y="5233621"/>
            <a:ext cx="10230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1" name="文本框 40"/>
          <p:cNvSpPr txBox="1"/>
          <p:nvPr/>
        </p:nvSpPr>
        <p:spPr bwMode="gray">
          <a:xfrm>
            <a:off x="3284607" y="5233621"/>
            <a:ext cx="10507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2" name="文本框 41"/>
          <p:cNvSpPr txBox="1"/>
          <p:nvPr/>
        </p:nvSpPr>
        <p:spPr bwMode="gray">
          <a:xfrm>
            <a:off x="2915916" y="2208865"/>
            <a:ext cx="1875835" cy="276999"/>
          </a:xfrm>
          <a:prstGeom prst="rect">
            <a:avLst/>
          </a:prstGeom>
          <a:noFill/>
        </p:spPr>
        <p:txBody>
          <a:bodyPr wrap="none" rtlCol="0">
            <a:spAutoFit/>
          </a:bodyPr>
          <a:lstStyle/>
          <a:p>
            <a:pP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43" name="文本框 42"/>
          <p:cNvSpPr txBox="1"/>
          <p:nvPr/>
        </p:nvSpPr>
        <p:spPr bwMode="gray">
          <a:xfrm>
            <a:off x="3900489" y="4131509"/>
            <a:ext cx="1483586"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Unauthorized DHCP server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cxnSp>
        <p:nvCxnSpPr>
          <p:cNvPr id="44" name="直接箭头连接符 43"/>
          <p:cNvCxnSpPr/>
          <p:nvPr/>
        </p:nvCxnSpPr>
        <p:spPr bwMode="gray">
          <a:xfrm>
            <a:off x="2519194" y="2702618"/>
            <a:ext cx="0" cy="588992"/>
          </a:xfrm>
          <a:prstGeom prst="straightConnector1">
            <a:avLst/>
          </a:prstGeom>
          <a:noFill/>
          <a:ln w="38100" cap="flat" cmpd="sng" algn="ctr">
            <a:solidFill>
              <a:srgbClr val="8BC9A0"/>
            </a:solidFill>
            <a:prstDash val="solid"/>
            <a:miter lim="800000"/>
            <a:tailEnd type="triangle"/>
          </a:ln>
          <a:effectLst/>
        </p:spPr>
      </p:cxnSp>
      <p:cxnSp>
        <p:nvCxnSpPr>
          <p:cNvPr id="45" name="直接箭头连接符 44"/>
          <p:cNvCxnSpPr/>
          <p:nvPr/>
        </p:nvCxnSpPr>
        <p:spPr bwMode="gray">
          <a:xfrm flipH="1">
            <a:off x="3084902" y="3715348"/>
            <a:ext cx="1043916" cy="0"/>
          </a:xfrm>
          <a:prstGeom prst="straightConnector1">
            <a:avLst/>
          </a:prstGeom>
          <a:noFill/>
          <a:ln w="38100" cap="flat" cmpd="sng" algn="ctr">
            <a:solidFill>
              <a:srgbClr val="30B5C5"/>
            </a:solidFill>
            <a:prstDash val="solid"/>
            <a:miter lim="800000"/>
            <a:tailEnd type="triangle"/>
          </a:ln>
          <a:effectLst/>
        </p:spPr>
      </p:cxnSp>
      <p:sp>
        <p:nvSpPr>
          <p:cNvPr id="46" name="文本框 45"/>
          <p:cNvSpPr txBox="1"/>
          <p:nvPr/>
        </p:nvSpPr>
        <p:spPr bwMode="gray">
          <a:xfrm>
            <a:off x="2790532" y="3157254"/>
            <a:ext cx="1903680"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Invalid DHCP ACK, NAK, and Offer messages</a:t>
            </a:r>
            <a:endParaRPr lang="en-US" altLang="zh-CN" sz="1200" dirty="0">
              <a:solidFill>
                <a:srgbClr val="30B5C5"/>
              </a:solidFill>
              <a:latin typeface="Huawei Sans" panose="020C0503030203020204" pitchFamily="34" charset="0"/>
            </a:endParaRPr>
          </a:p>
        </p:txBody>
      </p:sp>
      <p:sp>
        <p:nvSpPr>
          <p:cNvPr id="47" name="Oval 4"/>
          <p:cNvSpPr>
            <a:spLocks noChangeAspect="1"/>
          </p:cNvSpPr>
          <p:nvPr/>
        </p:nvSpPr>
        <p:spPr bwMode="gray">
          <a:xfrm>
            <a:off x="4010213" y="361259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sp>
        <p:nvSpPr>
          <p:cNvPr id="48" name="Oval 4"/>
          <p:cNvSpPr>
            <a:spLocks noChangeAspect="1"/>
          </p:cNvSpPr>
          <p:nvPr/>
        </p:nvSpPr>
        <p:spPr bwMode="gray">
          <a:xfrm>
            <a:off x="2092670" y="490764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sp>
        <p:nvSpPr>
          <p:cNvPr id="49" name="文本框 48"/>
          <p:cNvSpPr txBox="1"/>
          <p:nvPr/>
        </p:nvSpPr>
        <p:spPr bwMode="gray">
          <a:xfrm>
            <a:off x="2274112" y="4731930"/>
            <a:ext cx="1059149" cy="646331"/>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Obtain an incorrect IP address</a:t>
            </a:r>
            <a:endParaRPr lang="en-US" altLang="zh-CN" sz="1200" dirty="0">
              <a:solidFill>
                <a:srgbClr val="30B5C5"/>
              </a:solidFill>
              <a:latin typeface="Huawei Sans" panose="020C0503030203020204" pitchFamily="34" charset="0"/>
            </a:endParaRPr>
          </a:p>
        </p:txBody>
      </p:sp>
      <p:pic>
        <p:nvPicPr>
          <p:cNvPr id="50" name="图片 11" descr="开放网络-蓝.png"/>
          <p:cNvPicPr>
            <a:picLocks noChangeAspect="1"/>
          </p:cNvPicPr>
          <p:nvPr/>
        </p:nvPicPr>
        <p:blipFill>
          <a:blip r:embed="rId3" cstate="print"/>
          <a:stretch>
            <a:fillRect/>
          </a:stretch>
        </p:blipFill>
        <p:spPr bwMode="gray">
          <a:xfrm>
            <a:off x="1368334" y="4821745"/>
            <a:ext cx="539607" cy="415381"/>
          </a:xfrm>
          <a:prstGeom prst="rect">
            <a:avLst/>
          </a:prstGeom>
        </p:spPr>
      </p:pic>
      <p:pic>
        <p:nvPicPr>
          <p:cNvPr id="51" name="图片 72" descr="交换机.png"/>
          <p:cNvPicPr>
            <a:picLocks noChangeAspect="1"/>
          </p:cNvPicPr>
          <p:nvPr/>
        </p:nvPicPr>
        <p:blipFill>
          <a:blip r:embed="rId4" cstate="print"/>
          <a:stretch>
            <a:fillRect/>
          </a:stretch>
        </p:blipFill>
        <p:spPr bwMode="gray">
          <a:xfrm>
            <a:off x="2461214" y="2133909"/>
            <a:ext cx="538214" cy="441816"/>
          </a:xfrm>
          <a:prstGeom prst="rect">
            <a:avLst/>
          </a:prstGeom>
        </p:spPr>
      </p:pic>
      <p:pic>
        <p:nvPicPr>
          <p:cNvPr id="60" name="图片 76" descr="接入交换机.png"/>
          <p:cNvPicPr>
            <a:picLocks noChangeAspect="1"/>
          </p:cNvPicPr>
          <p:nvPr/>
        </p:nvPicPr>
        <p:blipFill>
          <a:blip r:embed="rId5" cstate="print"/>
          <a:stretch>
            <a:fillRect/>
          </a:stretch>
        </p:blipFill>
        <p:spPr bwMode="gray">
          <a:xfrm>
            <a:off x="2460321" y="3656604"/>
            <a:ext cx="540000" cy="441818"/>
          </a:xfrm>
          <a:prstGeom prst="rect">
            <a:avLst/>
          </a:prstGeom>
        </p:spPr>
      </p:pic>
      <p:pic>
        <p:nvPicPr>
          <p:cNvPr id="61" name="图片 11" descr="开放网络-蓝.png"/>
          <p:cNvPicPr>
            <a:picLocks noChangeAspect="1"/>
          </p:cNvPicPr>
          <p:nvPr/>
        </p:nvPicPr>
        <p:blipFill>
          <a:blip r:embed="rId3" cstate="print"/>
          <a:stretch>
            <a:fillRect/>
          </a:stretch>
        </p:blipFill>
        <p:spPr bwMode="gray">
          <a:xfrm>
            <a:off x="3543543" y="4821745"/>
            <a:ext cx="539607" cy="415381"/>
          </a:xfrm>
          <a:prstGeom prst="rect">
            <a:avLst/>
          </a:prstGeom>
        </p:spPr>
      </p:pic>
      <p:cxnSp>
        <p:nvCxnSpPr>
          <p:cNvPr id="62" name="直接箭头连接符 61"/>
          <p:cNvCxnSpPr/>
          <p:nvPr/>
        </p:nvCxnSpPr>
        <p:spPr bwMode="gray">
          <a:xfrm flipV="1">
            <a:off x="1797853" y="4058020"/>
            <a:ext cx="525672" cy="603968"/>
          </a:xfrm>
          <a:prstGeom prst="straightConnector1">
            <a:avLst/>
          </a:prstGeom>
          <a:noFill/>
          <a:ln w="38100" cap="flat" cmpd="sng" algn="ctr">
            <a:solidFill>
              <a:srgbClr val="8BC9A0"/>
            </a:solidFill>
            <a:prstDash val="solid"/>
            <a:miter lim="800000"/>
            <a:tailEnd type="triangle"/>
          </a:ln>
          <a:effectLst/>
        </p:spPr>
      </p:cxnSp>
      <p:sp>
        <p:nvSpPr>
          <p:cNvPr id="63" name="Oval 4"/>
          <p:cNvSpPr>
            <a:spLocks noChangeAspect="1"/>
          </p:cNvSpPr>
          <p:nvPr/>
        </p:nvSpPr>
        <p:spPr bwMode="gray">
          <a:xfrm>
            <a:off x="1676610" y="4550449"/>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sp>
        <p:nvSpPr>
          <p:cNvPr id="64" name="Oval 4"/>
          <p:cNvSpPr>
            <a:spLocks noChangeAspect="1"/>
          </p:cNvSpPr>
          <p:nvPr/>
        </p:nvSpPr>
        <p:spPr bwMode="gray">
          <a:xfrm>
            <a:off x="2419097" y="2628588"/>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pSp>
        <p:nvGrpSpPr>
          <p:cNvPr id="65" name="组合 168"/>
          <p:cNvGrpSpPr>
            <a:grpSpLocks noChangeAspect="1"/>
          </p:cNvGrpSpPr>
          <p:nvPr/>
        </p:nvGrpSpPr>
        <p:grpSpPr bwMode="gray">
          <a:xfrm>
            <a:off x="4379575" y="3612594"/>
            <a:ext cx="540000" cy="540000"/>
            <a:chOff x="5336418" y="696349"/>
            <a:chExt cx="842890" cy="844091"/>
          </a:xfrm>
        </p:grpSpPr>
        <p:sp>
          <p:nvSpPr>
            <p:cNvPr id="66"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nvGrpSpPr>
            <p:cNvPr id="67" name="组合 148"/>
            <p:cNvGrpSpPr>
              <a:grpSpLocks/>
            </p:cNvGrpSpPr>
            <p:nvPr/>
          </p:nvGrpSpPr>
          <p:grpSpPr bwMode="gray">
            <a:xfrm>
              <a:off x="5491163" y="787400"/>
              <a:ext cx="533400" cy="661988"/>
              <a:chOff x="5491163" y="787400"/>
              <a:chExt cx="533400" cy="661988"/>
            </a:xfrm>
          </p:grpSpPr>
          <p:sp>
            <p:nvSpPr>
              <p:cNvPr id="68"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9"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70"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spTree>
    <p:extLst>
      <p:ext uri="{BB962C8B-B14F-4D97-AF65-F5344CB8AC3E}">
        <p14:creationId xmlns:p14="http://schemas.microsoft.com/office/powerpoint/2010/main" val="2674942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Trust Function</a:t>
            </a:r>
            <a:endParaRPr lang="en-US" altLang="zh-CN" dirty="0"/>
          </a:p>
        </p:txBody>
      </p:sp>
      <p:sp>
        <p:nvSpPr>
          <p:cNvPr id="25" name="文本占位符 24"/>
          <p:cNvSpPr>
            <a:spLocks noGrp="1"/>
          </p:cNvSpPr>
          <p:nvPr>
            <p:ph type="body" sz="quarter" idx="10"/>
          </p:nvPr>
        </p:nvSpPr>
        <p:spPr bwMode="gray">
          <a:xfrm>
            <a:off x="5826060" y="1484312"/>
            <a:ext cx="5923027" cy="4443243"/>
          </a:xfrm>
        </p:spPr>
        <p:txBody>
          <a:bodyPr/>
          <a:lstStyle/>
          <a:p>
            <a:r>
              <a:rPr lang="en-US" altLang="zh-CN" sz="1800" dirty="0" smtClean="0"/>
              <a:t>The DHCP snooping trust function ensures that clients obtain IP addresses from an authorized DHCP server. DHCP snooping involves two interface roles: trusted and untrusted interfaces. </a:t>
            </a:r>
          </a:p>
          <a:p>
            <a:pPr lvl="1"/>
            <a:r>
              <a:rPr lang="en-US" altLang="zh-CN" sz="1600" dirty="0" smtClean="0"/>
              <a:t>The trusted interface can receive DHCP ACK, NAK, and Offer messages sent by the DHCP server. In addition, the device only forwards DHCP Request messages from DHCP clients to the authorized DHCP server through the trusted interface.</a:t>
            </a:r>
          </a:p>
          <a:p>
            <a:pPr lvl="1"/>
            <a:r>
              <a:rPr lang="en-US" altLang="zh-CN" sz="1600" dirty="0" smtClean="0"/>
              <a:t>The untrusted interface discards DHCP ACK, NAK, and Offer messages sent by the DHCP server.</a:t>
            </a:r>
          </a:p>
          <a:p>
            <a:endParaRPr lang="zh-CN" altLang="en-US" sz="1800" dirty="0"/>
          </a:p>
        </p:txBody>
      </p:sp>
      <p:sp>
        <p:nvSpPr>
          <p:cNvPr id="4" name="Oval 4"/>
          <p:cNvSpPr>
            <a:spLocks noChangeAspect="1"/>
          </p:cNvSpPr>
          <p:nvPr/>
        </p:nvSpPr>
        <p:spPr bwMode="gray">
          <a:xfrm>
            <a:off x="580786" y="5285924"/>
            <a:ext cx="145926" cy="145926"/>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5" name="Oval 4"/>
          <p:cNvSpPr>
            <a:spLocks noChangeAspect="1"/>
          </p:cNvSpPr>
          <p:nvPr/>
        </p:nvSpPr>
        <p:spPr bwMode="black">
          <a:xfrm>
            <a:off x="580786" y="5526409"/>
            <a:ext cx="145926" cy="14592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6" name="文本框 5"/>
          <p:cNvSpPr txBox="1"/>
          <p:nvPr/>
        </p:nvSpPr>
        <p:spPr bwMode="gray">
          <a:xfrm>
            <a:off x="697208" y="5228530"/>
            <a:ext cx="2488182" cy="276999"/>
          </a:xfrm>
          <a:prstGeom prst="rect">
            <a:avLst/>
          </a:prstGeom>
          <a:noFill/>
        </p:spPr>
        <p:txBody>
          <a:bodyPr wrap="none" rtlCol="0">
            <a:spAutoFit/>
          </a:bodyPr>
          <a:lstStyle/>
          <a:p>
            <a:pPr fontAlgn="ctr"/>
            <a:r>
              <a:rPr lang="en-US" sz="1200" dirty="0" smtClean="0">
                <a:latin typeface="Huawei Sans" panose="020C0503030203020204" pitchFamily="34" charset="0"/>
              </a:rPr>
              <a:t>DHCP snooping trusted interface</a:t>
            </a:r>
            <a:endParaRPr lang="en-US" altLang="zh-CN" sz="1200" dirty="0">
              <a:latin typeface="Huawei Sans" panose="020C0503030203020204" pitchFamily="34" charset="0"/>
            </a:endParaRPr>
          </a:p>
        </p:txBody>
      </p:sp>
      <p:sp>
        <p:nvSpPr>
          <p:cNvPr id="7" name="文本框 6"/>
          <p:cNvSpPr txBox="1"/>
          <p:nvPr/>
        </p:nvSpPr>
        <p:spPr bwMode="gray">
          <a:xfrm>
            <a:off x="697208" y="5463622"/>
            <a:ext cx="2667718" cy="276999"/>
          </a:xfrm>
          <a:prstGeom prst="rect">
            <a:avLst/>
          </a:prstGeom>
          <a:noFill/>
        </p:spPr>
        <p:txBody>
          <a:bodyPr wrap="none" rtlCol="0">
            <a:spAutoFit/>
          </a:bodyPr>
          <a:lstStyle/>
          <a:p>
            <a:pPr fontAlgn="ctr"/>
            <a:r>
              <a:rPr lang="en-US" sz="1200" dirty="0" smtClean="0">
                <a:latin typeface="Huawei Sans" panose="020C0503030203020204" pitchFamily="34" charset="0"/>
              </a:rPr>
              <a:t>DHCP snooping untrusted interface</a:t>
            </a:r>
            <a:endParaRPr lang="en-US" altLang="zh-CN" sz="1200" dirty="0">
              <a:latin typeface="Huawei Sans" panose="020C0503030203020204" pitchFamily="34" charset="0"/>
            </a:endParaRPr>
          </a:p>
        </p:txBody>
      </p:sp>
      <p:sp>
        <p:nvSpPr>
          <p:cNvPr id="8" name="Oval 4"/>
          <p:cNvSpPr>
            <a:spLocks noChangeAspect="1"/>
          </p:cNvSpPr>
          <p:nvPr/>
        </p:nvSpPr>
        <p:spPr bwMode="blackWhite">
          <a:xfrm>
            <a:off x="580786" y="5754312"/>
            <a:ext cx="145926" cy="145926"/>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9" name="文本框 8"/>
          <p:cNvSpPr txBox="1"/>
          <p:nvPr/>
        </p:nvSpPr>
        <p:spPr bwMode="gray">
          <a:xfrm>
            <a:off x="697208" y="5696918"/>
            <a:ext cx="3421129" cy="461665"/>
          </a:xfrm>
          <a:prstGeom prst="rect">
            <a:avLst/>
          </a:prstGeom>
          <a:noFill/>
        </p:spPr>
        <p:txBody>
          <a:bodyPr wrap="none" rtlCol="0">
            <a:spAutoFit/>
          </a:bodyPr>
          <a:lstStyle/>
          <a:p>
            <a:pPr fontAlgn="ctr"/>
            <a:r>
              <a:rPr lang="en-US" sz="1200" dirty="0" smtClean="0">
                <a:latin typeface="Huawei Sans" panose="020C0503030203020204" pitchFamily="34" charset="0"/>
              </a:rPr>
              <a:t>Other interfaces enabled with DHCP snooping</a:t>
            </a:r>
          </a:p>
          <a:p>
            <a:pPr fontAlgn="ctr"/>
            <a:endParaRPr lang="en-US" altLang="zh-CN" sz="1200" dirty="0">
              <a:latin typeface="Huawei Sans" panose="020C0503030203020204" pitchFamily="34" charset="0"/>
            </a:endParaRPr>
          </a:p>
        </p:txBody>
      </p:sp>
      <p:cxnSp>
        <p:nvCxnSpPr>
          <p:cNvPr id="10" name="直接连接符 9"/>
          <p:cNvCxnSpPr/>
          <p:nvPr/>
        </p:nvCxnSpPr>
        <p:spPr bwMode="gray">
          <a:xfrm>
            <a:off x="2749840" y="2093192"/>
            <a:ext cx="0" cy="1350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2923592" y="3444507"/>
            <a:ext cx="148016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65"/>
          <p:cNvGrpSpPr/>
          <p:nvPr/>
        </p:nvGrpSpPr>
        <p:grpSpPr bwMode="gray">
          <a:xfrm rot="10800000">
            <a:off x="1866389" y="3374396"/>
            <a:ext cx="1766904" cy="1072123"/>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bwMode="gray">
          <a:xfrm>
            <a:off x="1144693" y="4780393"/>
            <a:ext cx="1050737" cy="276999"/>
          </a:xfrm>
          <a:prstGeom prst="rect">
            <a:avLst/>
          </a:prstGeom>
          <a:noFill/>
        </p:spPr>
        <p:txBody>
          <a:bodyPr wrap="none" rtlCol="0">
            <a:spAutoFit/>
          </a:bodyPr>
          <a:lstStyle/>
          <a:p>
            <a:pP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16" name="文本框 15"/>
          <p:cNvSpPr txBox="1"/>
          <p:nvPr/>
        </p:nvSpPr>
        <p:spPr bwMode="gray">
          <a:xfrm>
            <a:off x="3316531" y="4780393"/>
            <a:ext cx="1050737" cy="276999"/>
          </a:xfrm>
          <a:prstGeom prst="rect">
            <a:avLst/>
          </a:prstGeom>
          <a:noFill/>
        </p:spPr>
        <p:txBody>
          <a:bodyPr wrap="none" rtlCol="0">
            <a:spAutoFit/>
          </a:bodyPr>
          <a:lstStyle/>
          <a:p>
            <a:pP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17" name="文本框 16"/>
          <p:cNvSpPr txBox="1"/>
          <p:nvPr/>
        </p:nvSpPr>
        <p:spPr bwMode="gray">
          <a:xfrm>
            <a:off x="2947840" y="1755637"/>
            <a:ext cx="1875835" cy="276999"/>
          </a:xfrm>
          <a:prstGeom prst="rect">
            <a:avLst/>
          </a:prstGeom>
          <a:noFill/>
        </p:spPr>
        <p:txBody>
          <a:bodyPr wrap="none" rtlCol="0">
            <a:spAutoFit/>
          </a:bodyPr>
          <a:lstStyle/>
          <a:p>
            <a:pP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18" name="文本框 17"/>
          <p:cNvSpPr txBox="1"/>
          <p:nvPr/>
        </p:nvSpPr>
        <p:spPr bwMode="gray">
          <a:xfrm>
            <a:off x="3871489" y="3669489"/>
            <a:ext cx="206178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Unauthorized DHCP server</a:t>
            </a:r>
            <a:endParaRPr lang="en-US" altLang="zh-CN" sz="1200" dirty="0">
              <a:latin typeface="Huawei Sans" panose="020C0503030203020204" pitchFamily="34" charset="0"/>
            </a:endParaRPr>
          </a:p>
        </p:txBody>
      </p:sp>
      <p:cxnSp>
        <p:nvCxnSpPr>
          <p:cNvPr id="19" name="直接箭头连接符 18"/>
          <p:cNvCxnSpPr/>
          <p:nvPr/>
        </p:nvCxnSpPr>
        <p:spPr bwMode="gray">
          <a:xfrm>
            <a:off x="2551118" y="2249390"/>
            <a:ext cx="0" cy="909976"/>
          </a:xfrm>
          <a:prstGeom prst="straightConnector1">
            <a:avLst/>
          </a:prstGeom>
          <a:ln w="3810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flipH="1">
            <a:off x="3116826" y="3262120"/>
            <a:ext cx="1043916"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2745617" y="2667559"/>
            <a:ext cx="1903680"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Invalid DHCP ACK, NAK, and Offer messages</a:t>
            </a:r>
            <a:endParaRPr lang="en-US" altLang="zh-CN" sz="1200" dirty="0">
              <a:solidFill>
                <a:srgbClr val="30B5C5"/>
              </a:solidFill>
              <a:latin typeface="Huawei Sans" panose="020C0503030203020204" pitchFamily="34" charset="0"/>
            </a:endParaRPr>
          </a:p>
        </p:txBody>
      </p:sp>
      <p:pic>
        <p:nvPicPr>
          <p:cNvPr id="22" name="图片 11" descr="开放网络-蓝.png"/>
          <p:cNvPicPr>
            <a:picLocks noChangeAspect="1"/>
          </p:cNvPicPr>
          <p:nvPr/>
        </p:nvPicPr>
        <p:blipFill>
          <a:blip r:embed="rId4" cstate="print"/>
          <a:stretch>
            <a:fillRect/>
          </a:stretch>
        </p:blipFill>
        <p:spPr bwMode="gray">
          <a:xfrm>
            <a:off x="1400258" y="4368517"/>
            <a:ext cx="539607" cy="415381"/>
          </a:xfrm>
          <a:prstGeom prst="rect">
            <a:avLst/>
          </a:prstGeom>
        </p:spPr>
      </p:pic>
      <p:pic>
        <p:nvPicPr>
          <p:cNvPr id="23" name="图片 72" descr="交换机.png"/>
          <p:cNvPicPr>
            <a:picLocks noChangeAspect="1"/>
          </p:cNvPicPr>
          <p:nvPr/>
        </p:nvPicPr>
        <p:blipFill>
          <a:blip r:embed="rId5" cstate="print"/>
          <a:stretch>
            <a:fillRect/>
          </a:stretch>
        </p:blipFill>
        <p:spPr bwMode="gray">
          <a:xfrm>
            <a:off x="2493138" y="1680681"/>
            <a:ext cx="538214" cy="441816"/>
          </a:xfrm>
          <a:prstGeom prst="rect">
            <a:avLst/>
          </a:prstGeom>
        </p:spPr>
      </p:pic>
      <p:pic>
        <p:nvPicPr>
          <p:cNvPr id="32" name="图片 76" descr="接入交换机.png"/>
          <p:cNvPicPr>
            <a:picLocks noChangeAspect="1"/>
          </p:cNvPicPr>
          <p:nvPr/>
        </p:nvPicPr>
        <p:blipFill>
          <a:blip r:embed="rId6" cstate="print"/>
          <a:stretch>
            <a:fillRect/>
          </a:stretch>
        </p:blipFill>
        <p:spPr bwMode="gray">
          <a:xfrm>
            <a:off x="2492245" y="3203376"/>
            <a:ext cx="540000" cy="441818"/>
          </a:xfrm>
          <a:prstGeom prst="rect">
            <a:avLst/>
          </a:prstGeom>
        </p:spPr>
      </p:pic>
      <p:pic>
        <p:nvPicPr>
          <p:cNvPr id="33" name="图片 11" descr="开放网络-蓝.png"/>
          <p:cNvPicPr>
            <a:picLocks noChangeAspect="1"/>
          </p:cNvPicPr>
          <p:nvPr/>
        </p:nvPicPr>
        <p:blipFill>
          <a:blip r:embed="rId4" cstate="print"/>
          <a:stretch>
            <a:fillRect/>
          </a:stretch>
        </p:blipFill>
        <p:spPr bwMode="gray">
          <a:xfrm>
            <a:off x="3575467" y="4368517"/>
            <a:ext cx="539607" cy="415381"/>
          </a:xfrm>
          <a:prstGeom prst="rect">
            <a:avLst/>
          </a:prstGeom>
        </p:spPr>
      </p:pic>
      <p:sp>
        <p:nvSpPr>
          <p:cNvPr id="34" name="Oval 4"/>
          <p:cNvSpPr>
            <a:spLocks noChangeAspect="1"/>
          </p:cNvSpPr>
          <p:nvPr/>
        </p:nvSpPr>
        <p:spPr bwMode="gray">
          <a:xfrm>
            <a:off x="2668814" y="3138820"/>
            <a:ext cx="145926" cy="145926"/>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35" name="Oval 4"/>
          <p:cNvSpPr>
            <a:spLocks noChangeAspect="1"/>
          </p:cNvSpPr>
          <p:nvPr/>
        </p:nvSpPr>
        <p:spPr bwMode="black">
          <a:xfrm>
            <a:off x="2925177" y="3374657"/>
            <a:ext cx="145926" cy="14592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36" name="Oval 4"/>
          <p:cNvSpPr>
            <a:spLocks noChangeAspect="1"/>
          </p:cNvSpPr>
          <p:nvPr/>
        </p:nvSpPr>
        <p:spPr bwMode="blackWhite">
          <a:xfrm>
            <a:off x="2473413" y="3544176"/>
            <a:ext cx="145926" cy="145926"/>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sp>
        <p:nvSpPr>
          <p:cNvPr id="37" name="Oval 4"/>
          <p:cNvSpPr>
            <a:spLocks noChangeAspect="1"/>
          </p:cNvSpPr>
          <p:nvPr/>
        </p:nvSpPr>
        <p:spPr bwMode="blackWhite">
          <a:xfrm>
            <a:off x="2899493" y="3544176"/>
            <a:ext cx="145926" cy="145926"/>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ndParaRPr>
          </a:p>
        </p:txBody>
      </p:sp>
      <p:cxnSp>
        <p:nvCxnSpPr>
          <p:cNvPr id="38" name="直接箭头连接符 37"/>
          <p:cNvCxnSpPr/>
          <p:nvPr/>
        </p:nvCxnSpPr>
        <p:spPr bwMode="gray">
          <a:xfrm flipH="1">
            <a:off x="1866388" y="3606639"/>
            <a:ext cx="528770" cy="615252"/>
          </a:xfrm>
          <a:prstGeom prst="straightConnector1">
            <a:avLst/>
          </a:prstGeom>
          <a:ln w="3810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3099884" y="3606639"/>
            <a:ext cx="569890" cy="657630"/>
          </a:xfrm>
          <a:prstGeom prst="straightConnector1">
            <a:avLst/>
          </a:prstGeom>
          <a:ln w="38100">
            <a:solidFill>
              <a:srgbClr val="8BC9A0"/>
            </a:solidFill>
            <a:tailEnd type="triangle"/>
          </a:ln>
        </p:spPr>
        <p:style>
          <a:lnRef idx="1">
            <a:schemeClr val="accent1"/>
          </a:lnRef>
          <a:fillRef idx="0">
            <a:schemeClr val="accent1"/>
          </a:fillRef>
          <a:effectRef idx="0">
            <a:schemeClr val="accent1"/>
          </a:effectRef>
          <a:fontRef idx="minor">
            <a:schemeClr val="tx1"/>
          </a:fontRef>
        </p:style>
      </p:cxnSp>
      <p:grpSp>
        <p:nvGrpSpPr>
          <p:cNvPr id="40" name="组合 28"/>
          <p:cNvGrpSpPr>
            <a:grpSpLocks noChangeAspect="1"/>
          </p:cNvGrpSpPr>
          <p:nvPr/>
        </p:nvGrpSpPr>
        <p:grpSpPr bwMode="gray">
          <a:xfrm>
            <a:off x="3308689" y="3159366"/>
            <a:ext cx="216403" cy="216403"/>
            <a:chOff x="5076056" y="3356992"/>
            <a:chExt cx="436268" cy="436268"/>
          </a:xfrm>
        </p:grpSpPr>
        <p:sp>
          <p:nvSpPr>
            <p:cNvPr id="41"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grpSp>
      <p:grpSp>
        <p:nvGrpSpPr>
          <p:cNvPr id="44" name="组合 168"/>
          <p:cNvGrpSpPr>
            <a:grpSpLocks noChangeAspect="1"/>
          </p:cNvGrpSpPr>
          <p:nvPr/>
        </p:nvGrpSpPr>
        <p:grpSpPr bwMode="gray">
          <a:xfrm>
            <a:off x="4415160" y="3129489"/>
            <a:ext cx="540000" cy="540000"/>
            <a:chOff x="5336418" y="696349"/>
            <a:chExt cx="842890" cy="844091"/>
          </a:xfrm>
        </p:grpSpPr>
        <p:sp>
          <p:nvSpPr>
            <p:cNvPr id="45"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nvGrpSpPr>
            <p:cNvPr id="46" name="组合 148"/>
            <p:cNvGrpSpPr>
              <a:grpSpLocks/>
            </p:cNvGrpSpPr>
            <p:nvPr/>
          </p:nvGrpSpPr>
          <p:grpSpPr bwMode="gray">
            <a:xfrm>
              <a:off x="5491163" y="787400"/>
              <a:ext cx="533400" cy="661988"/>
              <a:chOff x="5491163" y="787400"/>
              <a:chExt cx="533400" cy="661988"/>
            </a:xfrm>
          </p:grpSpPr>
          <p:sp>
            <p:nvSpPr>
              <p:cNvPr id="47"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8"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9"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spTree>
    <p:custDataLst>
      <p:tags r:id="rId1"/>
    </p:custDataLst>
    <p:extLst>
      <p:ext uri="{BB962C8B-B14F-4D97-AF65-F5344CB8AC3E}">
        <p14:creationId xmlns:p14="http://schemas.microsoft.com/office/powerpoint/2010/main" val="18204423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Binding Table</a:t>
            </a:r>
            <a:endParaRPr lang="en-US" altLang="zh-CN" dirty="0"/>
          </a:p>
        </p:txBody>
      </p:sp>
      <p:sp>
        <p:nvSpPr>
          <p:cNvPr id="25" name="文本占位符 24"/>
          <p:cNvSpPr>
            <a:spLocks noGrp="1"/>
          </p:cNvSpPr>
          <p:nvPr>
            <p:ph type="body" sz="quarter" idx="10"/>
          </p:nvPr>
        </p:nvSpPr>
        <p:spPr bwMode="gray">
          <a:xfrm>
            <a:off x="5583620" y="1218192"/>
            <a:ext cx="6165467" cy="4902690"/>
          </a:xfrm>
        </p:spPr>
        <p:txBody>
          <a:bodyPr/>
          <a:lstStyle/>
          <a:p>
            <a:r>
              <a:rPr lang="en-US" altLang="zh-CN" sz="1800" smtClean="0"/>
              <a:t>After DHCP snooping is enabled on a Layer 2 switch, the switch listens to DHCP messages.</a:t>
            </a:r>
          </a:p>
          <a:p>
            <a:r>
              <a:rPr lang="en-US" altLang="zh-CN" sz="1800" smtClean="0"/>
              <a:t>The switch extracts key information from the DHCP message and obtains information about the DHCP snooping-enabled interface connected to the PC. Based on the information, the switch generates a DHCP snooping binding table.</a:t>
            </a:r>
          </a:p>
          <a:p>
            <a:r>
              <a:rPr lang="en-US" altLang="zh-CN" sz="1800" smtClean="0"/>
              <a:t>The DHCP snooping binding table records the mappings between IP addresses and MAC addresses of DHCP clients. The switch can check DHCP messages against the DHCP snooping binding table to prevent attacks initiated by unauthorized users.</a:t>
            </a:r>
          </a:p>
          <a:p>
            <a:endParaRPr lang="zh-CN" altLang="en-US" sz="1800" dirty="0"/>
          </a:p>
        </p:txBody>
      </p:sp>
      <p:cxnSp>
        <p:nvCxnSpPr>
          <p:cNvPr id="3" name="直接连接符 2"/>
          <p:cNvCxnSpPr/>
          <p:nvPr/>
        </p:nvCxnSpPr>
        <p:spPr bwMode="gray">
          <a:xfrm>
            <a:off x="2962423" y="1579078"/>
            <a:ext cx="0" cy="109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65"/>
          <p:cNvGrpSpPr/>
          <p:nvPr/>
        </p:nvGrpSpPr>
        <p:grpSpPr bwMode="gray">
          <a:xfrm rot="10800000">
            <a:off x="2068880" y="2603318"/>
            <a:ext cx="1766904" cy="1002907"/>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bwMode="gray">
          <a:xfrm>
            <a:off x="960628" y="4027173"/>
            <a:ext cx="1726755"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with 0000-0000-1111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1.1.1.1/24</a:t>
            </a:r>
            <a:endParaRPr lang="en-US" altLang="zh-CN" sz="1200" dirty="0">
              <a:latin typeface="Huawei Sans" panose="020C0503030203020204" pitchFamily="34" charset="0"/>
            </a:endParaRPr>
          </a:p>
        </p:txBody>
      </p:sp>
      <p:sp>
        <p:nvSpPr>
          <p:cNvPr id="8" name="文本框 7"/>
          <p:cNvSpPr txBox="1"/>
          <p:nvPr/>
        </p:nvSpPr>
        <p:spPr bwMode="gray">
          <a:xfrm>
            <a:off x="3236553" y="4027173"/>
            <a:ext cx="1726755"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PC2</a:t>
            </a:r>
            <a:endParaRPr lang="en-US" altLang="zh-CN" sz="1200" b="1" dirty="0" smtClean="0">
              <a:latin typeface="Huawei Sans" panose="020C0503030203020204" pitchFamily="34" charset="0"/>
            </a:endParaRPr>
          </a:p>
          <a:p>
            <a:pPr algn="ctr" fontAlgn="ctr"/>
            <a:r>
              <a:rPr lang="en-US" sz="1200" dirty="0" smtClean="0">
                <a:latin typeface="Huawei Sans" panose="020C0503030203020204" pitchFamily="34" charset="0"/>
              </a:rPr>
              <a:t>with 0000-0000-2222</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1.1.1.2/24</a:t>
            </a:r>
            <a:endParaRPr lang="en-US" altLang="zh-CN" sz="1200" dirty="0">
              <a:latin typeface="Huawei Sans" panose="020C0503030203020204" pitchFamily="34" charset="0"/>
            </a:endParaRPr>
          </a:p>
        </p:txBody>
      </p:sp>
      <p:sp>
        <p:nvSpPr>
          <p:cNvPr id="9" name="文本框 8"/>
          <p:cNvSpPr txBox="1"/>
          <p:nvPr/>
        </p:nvSpPr>
        <p:spPr bwMode="gray">
          <a:xfrm>
            <a:off x="3231530" y="1283094"/>
            <a:ext cx="1875835" cy="276999"/>
          </a:xfrm>
          <a:prstGeom prst="rect">
            <a:avLst/>
          </a:prstGeom>
          <a:noFill/>
        </p:spPr>
        <p:txBody>
          <a:bodyPr wrap="none" rtlCol="0">
            <a:spAutoFit/>
          </a:bodyPr>
          <a:lstStyle/>
          <a:p>
            <a:pP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11" name="任意多边形 10"/>
          <p:cNvSpPr/>
          <p:nvPr/>
        </p:nvSpPr>
        <p:spPr bwMode="gray">
          <a:xfrm>
            <a:off x="2099731" y="1802417"/>
            <a:ext cx="643467" cy="1430868"/>
          </a:xfrm>
          <a:custGeom>
            <a:avLst/>
            <a:gdLst>
              <a:gd name="connsiteX0" fmla="*/ 567267 w 567267"/>
              <a:gd name="connsiteY0" fmla="*/ 0 h 1464734"/>
              <a:gd name="connsiteX1" fmla="*/ 0 w 567267"/>
              <a:gd name="connsiteY1" fmla="*/ 1464734 h 1464734"/>
              <a:gd name="connsiteX0" fmla="*/ 567267 w 567267"/>
              <a:gd name="connsiteY0" fmla="*/ 0 h 1464734"/>
              <a:gd name="connsiteX1" fmla="*/ 0 w 567267"/>
              <a:gd name="connsiteY1" fmla="*/ 1464734 h 1464734"/>
              <a:gd name="connsiteX0" fmla="*/ 567267 w 567267"/>
              <a:gd name="connsiteY0" fmla="*/ 0 h 1464734"/>
              <a:gd name="connsiteX1" fmla="*/ 0 w 567267"/>
              <a:gd name="connsiteY1" fmla="*/ 1464734 h 1464734"/>
              <a:gd name="connsiteX0" fmla="*/ 643467 w 643467"/>
              <a:gd name="connsiteY0" fmla="*/ 0 h 1430868"/>
              <a:gd name="connsiteX1" fmla="*/ 0 w 643467"/>
              <a:gd name="connsiteY1" fmla="*/ 1430868 h 1430868"/>
            </a:gdLst>
            <a:ahLst/>
            <a:cxnLst>
              <a:cxn ang="0">
                <a:pos x="connsiteX0" y="connsiteY0"/>
              </a:cxn>
              <a:cxn ang="0">
                <a:pos x="connsiteX1" y="connsiteY1"/>
              </a:cxn>
            </a:cxnLst>
            <a:rect l="l" t="t" r="r" b="b"/>
            <a:pathLst>
              <a:path w="643467" h="1430868">
                <a:moveTo>
                  <a:pt x="643467" y="0"/>
                </a:moveTo>
                <a:cubicBezTo>
                  <a:pt x="606778" y="623711"/>
                  <a:pt x="434623" y="1001890"/>
                  <a:pt x="0" y="1430868"/>
                </a:cubicBezTo>
              </a:path>
            </a:pathLst>
          </a:custGeom>
          <a:noFill/>
          <a:ln w="28575">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 name="任意多边形 11"/>
          <p:cNvSpPr/>
          <p:nvPr/>
        </p:nvSpPr>
        <p:spPr bwMode="gray">
          <a:xfrm flipH="1">
            <a:off x="3201329" y="1768551"/>
            <a:ext cx="685453" cy="1464734"/>
          </a:xfrm>
          <a:custGeom>
            <a:avLst/>
            <a:gdLst>
              <a:gd name="connsiteX0" fmla="*/ 567267 w 567267"/>
              <a:gd name="connsiteY0" fmla="*/ 0 h 1464734"/>
              <a:gd name="connsiteX1" fmla="*/ 0 w 567267"/>
              <a:gd name="connsiteY1" fmla="*/ 1464734 h 1464734"/>
              <a:gd name="connsiteX0" fmla="*/ 567267 w 567267"/>
              <a:gd name="connsiteY0" fmla="*/ 0 h 1464734"/>
              <a:gd name="connsiteX1" fmla="*/ 0 w 567267"/>
              <a:gd name="connsiteY1" fmla="*/ 1464734 h 1464734"/>
              <a:gd name="connsiteX0" fmla="*/ 567267 w 567267"/>
              <a:gd name="connsiteY0" fmla="*/ 0 h 1464734"/>
              <a:gd name="connsiteX1" fmla="*/ 0 w 567267"/>
              <a:gd name="connsiteY1" fmla="*/ 1464734 h 1464734"/>
            </a:gdLst>
            <a:ahLst/>
            <a:cxnLst>
              <a:cxn ang="0">
                <a:pos x="connsiteX0" y="connsiteY0"/>
              </a:cxn>
              <a:cxn ang="0">
                <a:pos x="connsiteX1" y="connsiteY1"/>
              </a:cxn>
            </a:cxnLst>
            <a:rect l="l" t="t" r="r" b="b"/>
            <a:pathLst>
              <a:path w="567267" h="1464734">
                <a:moveTo>
                  <a:pt x="567267" y="0"/>
                </a:moveTo>
                <a:cubicBezTo>
                  <a:pt x="530578" y="623711"/>
                  <a:pt x="434623" y="1035756"/>
                  <a:pt x="0" y="1464734"/>
                </a:cubicBezTo>
              </a:path>
            </a:pathLst>
          </a:custGeom>
          <a:noFill/>
          <a:ln w="28575">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 name="文本框 12"/>
          <p:cNvSpPr txBox="1"/>
          <p:nvPr/>
        </p:nvSpPr>
        <p:spPr bwMode="gray">
          <a:xfrm>
            <a:off x="417902" y="2117104"/>
            <a:ext cx="2247731" cy="307777"/>
          </a:xfrm>
          <a:prstGeom prst="rect">
            <a:avLst/>
          </a:prstGeom>
          <a:noFill/>
        </p:spPr>
        <p:txBody>
          <a:bodyPr wrap="none" rtlCol="0">
            <a:spAutoFit/>
          </a:bodyPr>
          <a:lstStyle/>
          <a:p>
            <a:pPr algn="ctr" fontAlgn="ctr"/>
            <a:r>
              <a:rPr lang="en-US" sz="1400" dirty="0" smtClean="0">
                <a:solidFill>
                  <a:srgbClr val="8BC9A0"/>
                </a:solidFill>
                <a:latin typeface="Huawei Sans" panose="020C0503030203020204" pitchFamily="34" charset="0"/>
              </a:rPr>
              <a:t>DHCP message exchange</a:t>
            </a:r>
            <a:endParaRPr lang="en-US" altLang="zh-CN" sz="1400" dirty="0">
              <a:solidFill>
                <a:srgbClr val="8BC9A0"/>
              </a:solidFill>
              <a:latin typeface="Huawei Sans" panose="020C0503030203020204" pitchFamily="34" charset="0"/>
            </a:endParaRPr>
          </a:p>
        </p:txBody>
      </p:sp>
      <p:sp>
        <p:nvSpPr>
          <p:cNvPr id="14" name="文本框 13"/>
          <p:cNvSpPr txBox="1"/>
          <p:nvPr/>
        </p:nvSpPr>
        <p:spPr bwMode="gray">
          <a:xfrm>
            <a:off x="3335890" y="2117104"/>
            <a:ext cx="2247731" cy="307777"/>
          </a:xfrm>
          <a:prstGeom prst="rect">
            <a:avLst/>
          </a:prstGeom>
          <a:noFill/>
        </p:spPr>
        <p:txBody>
          <a:bodyPr wrap="none" rtlCol="0">
            <a:spAutoFit/>
          </a:bodyPr>
          <a:lstStyle/>
          <a:p>
            <a:pPr algn="ctr" fontAlgn="ctr"/>
            <a:r>
              <a:rPr lang="en-US" sz="1400" dirty="0" smtClean="0">
                <a:solidFill>
                  <a:srgbClr val="8BC9A0"/>
                </a:solidFill>
                <a:latin typeface="Huawei Sans" panose="020C0503030203020204" pitchFamily="34" charset="0"/>
              </a:rPr>
              <a:t>DHCP message exchange</a:t>
            </a:r>
            <a:endParaRPr lang="en-US" altLang="zh-CN" sz="1400" dirty="0">
              <a:solidFill>
                <a:srgbClr val="8BC9A0"/>
              </a:solidFill>
              <a:latin typeface="Huawei Sans" panose="020C0503030203020204" pitchFamily="34"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1465936820"/>
              </p:ext>
            </p:extLst>
          </p:nvPr>
        </p:nvGraphicFramePr>
        <p:xfrm>
          <a:off x="1108249" y="4940933"/>
          <a:ext cx="3687686" cy="1005840"/>
        </p:xfrm>
        <a:graphic>
          <a:graphicData uri="http://schemas.openxmlformats.org/drawingml/2006/table">
            <a:tbl>
              <a:tblPr firstRow="1" bandRow="1">
                <a:tableStyleId>{5940675A-B579-460E-94D1-54222C63F5DA}</a:tableStyleId>
              </a:tblPr>
              <a:tblGrid>
                <a:gridCol w="792000"/>
                <a:gridCol w="1368000"/>
                <a:gridCol w="612000"/>
                <a:gridCol w="915686"/>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VLAN ID</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Interface</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0000-0000-1111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latin typeface="Huawei Sans" panose="020C0503030203020204" pitchFamily="34" charset="0"/>
                        </a:rPr>
                        <a:t>1.1.1.2</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0000-0000-2222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6" name="文本框 15"/>
          <p:cNvSpPr txBox="1"/>
          <p:nvPr/>
        </p:nvSpPr>
        <p:spPr bwMode="gray">
          <a:xfrm rot="18719605">
            <a:off x="2246742" y="3016048"/>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7" name="文本框 16"/>
          <p:cNvSpPr txBox="1"/>
          <p:nvPr/>
        </p:nvSpPr>
        <p:spPr bwMode="gray">
          <a:xfrm rot="2959886">
            <a:off x="2863153" y="3018089"/>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18" name="图片 76" descr="接入交换机.png"/>
          <p:cNvPicPr>
            <a:picLocks noChangeAspect="1"/>
          </p:cNvPicPr>
          <p:nvPr/>
        </p:nvPicPr>
        <p:blipFill>
          <a:blip r:embed="rId3" cstate="print"/>
          <a:stretch>
            <a:fillRect/>
          </a:stretch>
        </p:blipFill>
        <p:spPr bwMode="gray">
          <a:xfrm>
            <a:off x="2692423" y="2412208"/>
            <a:ext cx="540000" cy="441818"/>
          </a:xfrm>
          <a:prstGeom prst="rect">
            <a:avLst/>
          </a:prstGeom>
        </p:spPr>
      </p:pic>
      <p:pic>
        <p:nvPicPr>
          <p:cNvPr id="19" name="图片 72" descr="交换机.png"/>
          <p:cNvPicPr>
            <a:picLocks noChangeAspect="1"/>
          </p:cNvPicPr>
          <p:nvPr/>
        </p:nvPicPr>
        <p:blipFill>
          <a:blip r:embed="rId4" cstate="print"/>
          <a:stretch>
            <a:fillRect/>
          </a:stretch>
        </p:blipFill>
        <p:spPr bwMode="gray">
          <a:xfrm>
            <a:off x="2693316" y="1218192"/>
            <a:ext cx="538214" cy="441816"/>
          </a:xfrm>
          <a:prstGeom prst="rect">
            <a:avLst/>
          </a:prstGeom>
        </p:spPr>
      </p:pic>
      <p:pic>
        <p:nvPicPr>
          <p:cNvPr id="20" name="图片 11" descr="开放网络-蓝.png"/>
          <p:cNvPicPr>
            <a:picLocks noChangeAspect="1"/>
          </p:cNvPicPr>
          <p:nvPr/>
        </p:nvPicPr>
        <p:blipFill>
          <a:blip r:embed="rId5" cstate="print"/>
          <a:stretch>
            <a:fillRect/>
          </a:stretch>
        </p:blipFill>
        <p:spPr bwMode="gray">
          <a:xfrm>
            <a:off x="1571843" y="3564435"/>
            <a:ext cx="539607" cy="415381"/>
          </a:xfrm>
          <a:prstGeom prst="rect">
            <a:avLst/>
          </a:prstGeom>
        </p:spPr>
      </p:pic>
      <p:pic>
        <p:nvPicPr>
          <p:cNvPr id="21" name="图片 11" descr="开放网络-蓝.png"/>
          <p:cNvPicPr>
            <a:picLocks noChangeAspect="1"/>
          </p:cNvPicPr>
          <p:nvPr/>
        </p:nvPicPr>
        <p:blipFill>
          <a:blip r:embed="rId5" cstate="print"/>
          <a:stretch>
            <a:fillRect/>
          </a:stretch>
        </p:blipFill>
        <p:spPr bwMode="gray">
          <a:xfrm>
            <a:off x="3804984" y="3564435"/>
            <a:ext cx="539607" cy="415381"/>
          </a:xfrm>
          <a:prstGeom prst="rect">
            <a:avLst/>
          </a:prstGeom>
        </p:spPr>
      </p:pic>
      <p:sp>
        <p:nvSpPr>
          <p:cNvPr id="22" name="Right Arrow 158"/>
          <p:cNvSpPr/>
          <p:nvPr/>
        </p:nvSpPr>
        <p:spPr bwMode="gray">
          <a:xfrm rot="5400000">
            <a:off x="2254974" y="3870406"/>
            <a:ext cx="1414898" cy="306924"/>
          </a:xfrm>
          <a:prstGeom prst="rightArrow">
            <a:avLst>
              <a:gd name="adj1" fmla="val 32989"/>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3" name="文本框 22"/>
          <p:cNvSpPr txBox="1"/>
          <p:nvPr/>
        </p:nvSpPr>
        <p:spPr bwMode="gray">
          <a:xfrm>
            <a:off x="2520115" y="5946773"/>
            <a:ext cx="22509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snooping binding table</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1303486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DAI to Prevent ARP Spoofing Attacks</a:t>
            </a:r>
            <a:endParaRPr lang="en-US" altLang="zh-CN" dirty="0"/>
          </a:p>
        </p:txBody>
      </p:sp>
      <p:sp>
        <p:nvSpPr>
          <p:cNvPr id="26" name="文本占位符 25"/>
          <p:cNvSpPr>
            <a:spLocks noGrp="1"/>
          </p:cNvSpPr>
          <p:nvPr>
            <p:ph type="body" sz="quarter" idx="10"/>
          </p:nvPr>
        </p:nvSpPr>
        <p:spPr bwMode="gray">
          <a:xfrm>
            <a:off x="5327510" y="1198515"/>
            <a:ext cx="6421578" cy="4875042"/>
          </a:xfrm>
        </p:spPr>
        <p:txBody>
          <a:bodyPr/>
          <a:lstStyle/>
          <a:p>
            <a:r>
              <a:rPr lang="en-US" altLang="zh-CN" sz="1600" smtClean="0"/>
              <a:t>ARP attacks are frequently launched on networks. A man-in-the-middle (MITM) attack is a common ARP spoofing attack.</a:t>
            </a:r>
          </a:p>
          <a:p>
            <a:r>
              <a:rPr lang="en-US" altLang="zh-CN" sz="1600" smtClean="0"/>
              <a:t>To defend against MITM attacks, configure dynamic ARP inspection (DAI) on a switch.</a:t>
            </a:r>
          </a:p>
          <a:p>
            <a:r>
              <a:rPr lang="en-US" altLang="zh-CN" sz="1600" smtClean="0"/>
              <a:t>DAI defends against MITM attacks using a DHCP snooping binding table. When a device receives an ARP packet, it compares the source IP address, source MAC address, interface number, and VLAN ID of the ARP packet with DHCP snooping binding entries.</a:t>
            </a:r>
          </a:p>
          <a:p>
            <a:pPr lvl="1"/>
            <a:r>
              <a:rPr lang="en-US" altLang="zh-CN" sz="1400" smtClean="0"/>
              <a:t>If the ARP packet matches a binding entry, the device considers the ARP packet valid and allows the packet to pass.</a:t>
            </a:r>
          </a:p>
          <a:p>
            <a:pPr lvl="1"/>
            <a:r>
              <a:rPr lang="en-US" altLang="zh-CN" sz="1400" smtClean="0"/>
              <a:t>If the ARP packet matches no binding entry, the device considers the ARP packet invalid and discards the packet.</a:t>
            </a:r>
          </a:p>
          <a:p>
            <a:endParaRPr lang="zh-CN" altLang="en-US" sz="1600" dirty="0"/>
          </a:p>
        </p:txBody>
      </p:sp>
      <p:cxnSp>
        <p:nvCxnSpPr>
          <p:cNvPr id="4" name="直接连接符 3"/>
          <p:cNvCxnSpPr/>
          <p:nvPr/>
        </p:nvCxnSpPr>
        <p:spPr bwMode="gray">
          <a:xfrm>
            <a:off x="3042174" y="2824830"/>
            <a:ext cx="635462" cy="683990"/>
          </a:xfrm>
          <a:prstGeom prst="line">
            <a:avLst/>
          </a:prstGeom>
          <a:ln w="28575">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bwMode="gray">
          <a:xfrm>
            <a:off x="3447771" y="2503287"/>
            <a:ext cx="2069161" cy="830997"/>
          </a:xfrm>
          <a:prstGeom prst="rect">
            <a:avLst/>
          </a:prstGeom>
          <a:noFill/>
        </p:spPr>
        <p:txBody>
          <a:bodyPr wrap="square" rtlCol="0">
            <a:spAutoFit/>
          </a:bodyPr>
          <a:lstStyle/>
          <a:p>
            <a:pPr fontAlgn="ctr"/>
            <a:r>
              <a:rPr lang="en-US" sz="1200" b="1" dirty="0" smtClean="0">
                <a:solidFill>
                  <a:srgbClr val="C7000B"/>
                </a:solidFill>
                <a:latin typeface="Huawei Sans" panose="020C0503030203020204" pitchFamily="34" charset="0"/>
              </a:rPr>
              <a:t>ARP packet:</a:t>
            </a:r>
          </a:p>
          <a:p>
            <a:pPr fontAlgn="ctr"/>
            <a:r>
              <a:rPr lang="en-US" sz="1200" dirty="0" smtClean="0">
                <a:solidFill>
                  <a:srgbClr val="C7000B"/>
                </a:solidFill>
                <a:latin typeface="Huawei Sans" panose="020C0503030203020204" pitchFamily="34" charset="0"/>
              </a:rPr>
              <a:t>Sender IP address: 1.1.1.1</a:t>
            </a:r>
          </a:p>
          <a:p>
            <a:pPr fontAlgn="ctr"/>
            <a:r>
              <a:rPr lang="en-US" sz="1200" dirty="0" smtClean="0">
                <a:solidFill>
                  <a:srgbClr val="C7000B"/>
                </a:solidFill>
                <a:latin typeface="Huawei Sans" panose="020C0503030203020204" pitchFamily="34" charset="0"/>
              </a:rPr>
              <a:t>Sender MAC address: 0000-0000-2222</a:t>
            </a:r>
            <a:endParaRPr lang="en-US" altLang="zh-CN" sz="1200" dirty="0">
              <a:solidFill>
                <a:srgbClr val="C7000B"/>
              </a:solidFill>
              <a:latin typeface="Huawei Sans" panose="020C0503030203020204" pitchFamily="34" charset="0"/>
            </a:endParaRPr>
          </a:p>
        </p:txBody>
      </p:sp>
      <p:sp>
        <p:nvSpPr>
          <p:cNvPr id="6" name="文本框 5"/>
          <p:cNvSpPr txBox="1"/>
          <p:nvPr/>
        </p:nvSpPr>
        <p:spPr bwMode="gray">
          <a:xfrm>
            <a:off x="2269786" y="5879729"/>
            <a:ext cx="22509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snooping binding table</a:t>
            </a:r>
            <a:endParaRPr lang="en-US" altLang="zh-CN" sz="1200" dirty="0">
              <a:latin typeface="Huawei Sans" panose="020C0503030203020204" pitchFamily="34" charset="0"/>
            </a:endParaRPr>
          </a:p>
        </p:txBody>
      </p:sp>
      <p:cxnSp>
        <p:nvCxnSpPr>
          <p:cNvPr id="7" name="直接连接符 6"/>
          <p:cNvCxnSpPr/>
          <p:nvPr/>
        </p:nvCxnSpPr>
        <p:spPr bwMode="gray">
          <a:xfrm>
            <a:off x="2574668" y="1559401"/>
            <a:ext cx="0" cy="109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1681125" y="2583641"/>
            <a:ext cx="1766904" cy="1002907"/>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bwMode="gray">
          <a:xfrm>
            <a:off x="587299" y="4007496"/>
            <a:ext cx="1697901"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with 0000-0000-1111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1.1.1.1/24</a:t>
            </a:r>
            <a:endParaRPr lang="en-US" altLang="zh-CN" sz="1200" dirty="0">
              <a:latin typeface="Huawei Sans" panose="020C0503030203020204" pitchFamily="34" charset="0"/>
            </a:endParaRPr>
          </a:p>
        </p:txBody>
      </p:sp>
      <p:sp>
        <p:nvSpPr>
          <p:cNvPr id="12" name="文本框 11"/>
          <p:cNvSpPr txBox="1"/>
          <p:nvPr/>
        </p:nvSpPr>
        <p:spPr bwMode="gray">
          <a:xfrm>
            <a:off x="2863224" y="4007496"/>
            <a:ext cx="1697901"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PC2</a:t>
            </a:r>
            <a:endParaRPr lang="en-US" altLang="zh-CN" sz="1200" b="1" dirty="0" smtClean="0">
              <a:latin typeface="Huawei Sans" panose="020C0503030203020204" pitchFamily="34" charset="0"/>
            </a:endParaRPr>
          </a:p>
          <a:p>
            <a:pPr algn="ctr" fontAlgn="ctr"/>
            <a:r>
              <a:rPr lang="en-US" sz="1200" dirty="0" smtClean="0">
                <a:latin typeface="Huawei Sans" panose="020C0503030203020204" pitchFamily="34" charset="0"/>
              </a:rPr>
              <a:t>with 0000-0000-2222</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1.1.1.2/24</a:t>
            </a:r>
            <a:endParaRPr lang="en-US" altLang="zh-CN" sz="1200" dirty="0">
              <a:latin typeface="Huawei Sans" panose="020C0503030203020204" pitchFamily="34" charset="0"/>
            </a:endParaRPr>
          </a:p>
        </p:txBody>
      </p:sp>
      <p:sp>
        <p:nvSpPr>
          <p:cNvPr id="13" name="文本框 12"/>
          <p:cNvSpPr txBox="1"/>
          <p:nvPr/>
        </p:nvSpPr>
        <p:spPr bwMode="gray">
          <a:xfrm>
            <a:off x="2762576" y="1351142"/>
            <a:ext cx="1875835" cy="276999"/>
          </a:xfrm>
          <a:prstGeom prst="rect">
            <a:avLst/>
          </a:prstGeom>
          <a:noFill/>
        </p:spPr>
        <p:txBody>
          <a:bodyPr wrap="none" rtlCol="0">
            <a:spAutoFit/>
          </a:bodyPr>
          <a:lstStyle/>
          <a:p>
            <a:pP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15" name="文本框 14"/>
          <p:cNvSpPr txBox="1"/>
          <p:nvPr/>
        </p:nvSpPr>
        <p:spPr bwMode="gray">
          <a:xfrm rot="18719605">
            <a:off x="1858987" y="2996371"/>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6" name="文本框 15"/>
          <p:cNvSpPr txBox="1"/>
          <p:nvPr/>
        </p:nvSpPr>
        <p:spPr bwMode="gray">
          <a:xfrm rot="2959886">
            <a:off x="2475398" y="2998412"/>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17" name="图片 76" descr="接入交换机.png"/>
          <p:cNvPicPr>
            <a:picLocks noChangeAspect="1"/>
          </p:cNvPicPr>
          <p:nvPr/>
        </p:nvPicPr>
        <p:blipFill>
          <a:blip r:embed="rId3" cstate="print"/>
          <a:stretch>
            <a:fillRect/>
          </a:stretch>
        </p:blipFill>
        <p:spPr bwMode="gray">
          <a:xfrm>
            <a:off x="2304668" y="2392531"/>
            <a:ext cx="540000" cy="441818"/>
          </a:xfrm>
          <a:prstGeom prst="rect">
            <a:avLst/>
          </a:prstGeom>
        </p:spPr>
      </p:pic>
      <p:pic>
        <p:nvPicPr>
          <p:cNvPr id="18" name="图片 72" descr="交换机.png"/>
          <p:cNvPicPr>
            <a:picLocks noChangeAspect="1"/>
          </p:cNvPicPr>
          <p:nvPr/>
        </p:nvPicPr>
        <p:blipFill>
          <a:blip r:embed="rId4" cstate="print"/>
          <a:stretch>
            <a:fillRect/>
          </a:stretch>
        </p:blipFill>
        <p:spPr bwMode="gray">
          <a:xfrm>
            <a:off x="2305561" y="1198515"/>
            <a:ext cx="538214" cy="441816"/>
          </a:xfrm>
          <a:prstGeom prst="rect">
            <a:avLst/>
          </a:prstGeom>
        </p:spPr>
      </p:pic>
      <p:pic>
        <p:nvPicPr>
          <p:cNvPr id="19" name="图片 11" descr="开放网络-蓝.png"/>
          <p:cNvPicPr>
            <a:picLocks noChangeAspect="1"/>
          </p:cNvPicPr>
          <p:nvPr/>
        </p:nvPicPr>
        <p:blipFill>
          <a:blip r:embed="rId5" cstate="print"/>
          <a:stretch>
            <a:fillRect/>
          </a:stretch>
        </p:blipFill>
        <p:spPr bwMode="gray">
          <a:xfrm>
            <a:off x="1184088" y="3544758"/>
            <a:ext cx="539607" cy="415381"/>
          </a:xfrm>
          <a:prstGeom prst="rect">
            <a:avLst/>
          </a:prstGeom>
        </p:spPr>
      </p:pic>
      <p:pic>
        <p:nvPicPr>
          <p:cNvPr id="20" name="图片 11" descr="开放网络-蓝.png"/>
          <p:cNvPicPr>
            <a:picLocks noChangeAspect="1"/>
          </p:cNvPicPr>
          <p:nvPr/>
        </p:nvPicPr>
        <p:blipFill>
          <a:blip r:embed="rId5" cstate="print"/>
          <a:stretch>
            <a:fillRect/>
          </a:stretch>
        </p:blipFill>
        <p:spPr bwMode="gray">
          <a:xfrm>
            <a:off x="3417229" y="3544758"/>
            <a:ext cx="539607" cy="415381"/>
          </a:xfrm>
          <a:prstGeom prst="rect">
            <a:avLst/>
          </a:prstGeom>
        </p:spPr>
      </p:pic>
      <p:sp>
        <p:nvSpPr>
          <p:cNvPr id="21" name="Right Arrow 158"/>
          <p:cNvSpPr/>
          <p:nvPr/>
        </p:nvSpPr>
        <p:spPr bwMode="gray">
          <a:xfrm rot="5400000">
            <a:off x="1867219" y="3850729"/>
            <a:ext cx="1414898" cy="306924"/>
          </a:xfrm>
          <a:prstGeom prst="rightArrow">
            <a:avLst>
              <a:gd name="adj1" fmla="val 32989"/>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grpSp>
        <p:nvGrpSpPr>
          <p:cNvPr id="22" name="组合 28"/>
          <p:cNvGrpSpPr>
            <a:grpSpLocks noChangeAspect="1"/>
          </p:cNvGrpSpPr>
          <p:nvPr/>
        </p:nvGrpSpPr>
        <p:grpSpPr bwMode="gray">
          <a:xfrm rot="6373161">
            <a:off x="3085230" y="2904309"/>
            <a:ext cx="216403" cy="216403"/>
            <a:chOff x="5076056" y="3356992"/>
            <a:chExt cx="436268" cy="436268"/>
          </a:xfrm>
        </p:grpSpPr>
        <p:sp>
          <p:nvSpPr>
            <p:cNvPr id="23"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grpSp>
      <p:graphicFrame>
        <p:nvGraphicFramePr>
          <p:cNvPr id="25" name="表格 24"/>
          <p:cNvGraphicFramePr>
            <a:graphicFrameLocks noGrp="1"/>
          </p:cNvGraphicFramePr>
          <p:nvPr>
            <p:extLst>
              <p:ext uri="{D42A27DB-BD31-4B8C-83A1-F6EECF244321}">
                <p14:modId xmlns:p14="http://schemas.microsoft.com/office/powerpoint/2010/main" val="3722490145"/>
              </p:ext>
            </p:extLst>
          </p:nvPr>
        </p:nvGraphicFramePr>
        <p:xfrm>
          <a:off x="803601" y="4841800"/>
          <a:ext cx="3643455" cy="1005840"/>
        </p:xfrm>
        <a:graphic>
          <a:graphicData uri="http://schemas.openxmlformats.org/drawingml/2006/table">
            <a:tbl>
              <a:tblPr firstRow="1" bandRow="1">
                <a:tableStyleId>{5940675A-B579-460E-94D1-54222C63F5DA}</a:tableStyleId>
              </a:tblPr>
              <a:tblGrid>
                <a:gridCol w="792000"/>
                <a:gridCol w="1368000"/>
                <a:gridCol w="612000"/>
                <a:gridCol w="871455"/>
              </a:tblGrid>
              <a:tr h="294247">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VLAN ID</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Interface</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76548">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0000-0000-1111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48">
                <a:tc>
                  <a:txBody>
                    <a:bodyPr/>
                    <a:lstStyle/>
                    <a:p>
                      <a:pPr algn="ctr" fontAlgn="ctr"/>
                      <a:r>
                        <a:rPr lang="en-US" sz="1200" dirty="0" smtClean="0">
                          <a:latin typeface="Huawei Sans" panose="020C0503030203020204" pitchFamily="34" charset="0"/>
                        </a:rPr>
                        <a:t>1.1.1.2</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0000-0000-2222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474013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IPSG</a:t>
            </a:r>
            <a:endParaRPr lang="en-US" altLang="zh-CN" dirty="0"/>
          </a:p>
        </p:txBody>
      </p:sp>
      <p:sp>
        <p:nvSpPr>
          <p:cNvPr id="15" name="文本占位符 14"/>
          <p:cNvSpPr>
            <a:spLocks noGrp="1"/>
          </p:cNvSpPr>
          <p:nvPr>
            <p:ph type="body" sz="quarter" idx="10"/>
          </p:nvPr>
        </p:nvSpPr>
        <p:spPr bwMode="gray">
          <a:xfrm>
            <a:off x="6293750" y="1477422"/>
            <a:ext cx="5455337" cy="4450134"/>
          </a:xfrm>
        </p:spPr>
        <p:txBody>
          <a:bodyPr/>
          <a:lstStyle/>
          <a:p>
            <a:r>
              <a:rPr lang="en-US" altLang="zh-CN" sz="1600" dirty="0" smtClean="0"/>
              <a:t>IP Source Guard (IPSG) implements source IP address filtering based on Layer 2 interfaces. IPSG prevents malicious hosts from simulating authorized hosts using forged IP addresses. In addition, IPSG prevents unauthorized hosts from accessing or attacking networks using forged IP addresses.</a:t>
            </a:r>
          </a:p>
          <a:p>
            <a:r>
              <a:rPr lang="en-US" altLang="zh-CN" sz="1600" dirty="0" smtClean="0"/>
              <a:t>IPSG checks IP packets on Layer 2 interfaces against a binding table that contains the bindings of source IP addresses, source MAC addresses, VLAN IDs, and inbound interfaces. Only packets matching the binding table are forwarded, and other packets are discarded.</a:t>
            </a:r>
          </a:p>
        </p:txBody>
      </p:sp>
      <p:cxnSp>
        <p:nvCxnSpPr>
          <p:cNvPr id="4" name="Straight Connector 167"/>
          <p:cNvCxnSpPr>
            <a:stCxn id="8" idx="2"/>
            <a:endCxn id="9" idx="0"/>
          </p:cNvCxnSpPr>
          <p:nvPr/>
        </p:nvCxnSpPr>
        <p:spPr bwMode="gray">
          <a:xfrm>
            <a:off x="1846452" y="1879075"/>
            <a:ext cx="0" cy="85898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1001528" y="2889137"/>
            <a:ext cx="1689846" cy="867073"/>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 name="图片 87" descr="汇聚交换机.png"/>
          <p:cNvPicPr>
            <a:picLocks noChangeAspect="1"/>
          </p:cNvPicPr>
          <p:nvPr/>
        </p:nvPicPr>
        <p:blipFill>
          <a:blip r:embed="rId3" cstate="print"/>
          <a:stretch>
            <a:fillRect/>
          </a:stretch>
        </p:blipFill>
        <p:spPr bwMode="gray">
          <a:xfrm>
            <a:off x="1600997" y="1477422"/>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1600997" y="2738064"/>
            <a:ext cx="490909" cy="401653"/>
          </a:xfrm>
          <a:prstGeom prst="rect">
            <a:avLst/>
          </a:prstGeom>
        </p:spPr>
      </p:pic>
      <p:pic>
        <p:nvPicPr>
          <p:cNvPr id="10" name="图片 14" descr="日志告警服务器-蓝.png"/>
          <p:cNvPicPr>
            <a:picLocks noChangeAspect="1"/>
          </p:cNvPicPr>
          <p:nvPr/>
        </p:nvPicPr>
        <p:blipFill>
          <a:blip r:embed="rId5" cstate="print"/>
          <a:stretch>
            <a:fillRect/>
          </a:stretch>
        </p:blipFill>
        <p:spPr bwMode="gray">
          <a:xfrm>
            <a:off x="810253" y="3743663"/>
            <a:ext cx="490552" cy="306312"/>
          </a:xfrm>
          <a:prstGeom prst="rect">
            <a:avLst/>
          </a:prstGeom>
        </p:spPr>
      </p:pic>
      <p:grpSp>
        <p:nvGrpSpPr>
          <p:cNvPr id="11" name="组合 10"/>
          <p:cNvGrpSpPr/>
          <p:nvPr/>
        </p:nvGrpSpPr>
        <p:grpSpPr bwMode="gray">
          <a:xfrm>
            <a:off x="2455421" y="4993432"/>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22" name="文本框 21"/>
          <p:cNvSpPr txBox="1"/>
          <p:nvPr/>
        </p:nvSpPr>
        <p:spPr bwMode="gray">
          <a:xfrm>
            <a:off x="1986099" y="5380484"/>
            <a:ext cx="1434927"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Authorized terminal 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1.1.1.2/24</a:t>
            </a:r>
          </a:p>
          <a:p>
            <a:pPr algn="ctr" fontAlgn="ctr"/>
            <a:r>
              <a:rPr lang="en-US" sz="1200" dirty="0" smtClean="0">
                <a:latin typeface="Huawei Sans" panose="020C0503030203020204" pitchFamily="34" charset="0"/>
              </a:rPr>
              <a:t>0000-0000-2222</a:t>
            </a:r>
            <a:endParaRPr lang="en-US" altLang="zh-CN" sz="1200" dirty="0">
              <a:latin typeface="Huawei Sans" panose="020C0503030203020204" pitchFamily="34" charset="0"/>
            </a:endParaRPr>
          </a:p>
        </p:txBody>
      </p:sp>
      <p:sp>
        <p:nvSpPr>
          <p:cNvPr id="23" name="文本框 22"/>
          <p:cNvSpPr txBox="1"/>
          <p:nvPr/>
        </p:nvSpPr>
        <p:spPr bwMode="gray">
          <a:xfrm>
            <a:off x="1915669" y="4068851"/>
            <a:ext cx="1575787"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Unauthorized terminal</a:t>
            </a:r>
          </a:p>
          <a:p>
            <a:pPr algn="ctr" fontAlgn="ctr"/>
            <a:r>
              <a:rPr lang="en-US" sz="1200" dirty="0" smtClean="0">
                <a:latin typeface="Huawei Sans" panose="020C0503030203020204" pitchFamily="34" charset="0"/>
              </a:rPr>
              <a:t>1.1.1.2/24</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0000-0000-FFFF</a:t>
            </a:r>
            <a:endParaRPr lang="en-US" altLang="zh-CN" sz="1200" dirty="0">
              <a:latin typeface="Huawei Sans" panose="020C0503030203020204" pitchFamily="34" charset="0"/>
            </a:endParaRPr>
          </a:p>
        </p:txBody>
      </p:sp>
      <p:sp>
        <p:nvSpPr>
          <p:cNvPr id="24" name="椭圆 23"/>
          <p:cNvSpPr>
            <a:spLocks noChangeAspect="1"/>
          </p:cNvSpPr>
          <p:nvPr/>
        </p:nvSpPr>
        <p:spPr bwMode="gray">
          <a:xfrm>
            <a:off x="3368366" y="5277321"/>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3612136" y="5261098"/>
            <a:ext cx="2962671"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The authorized terminal is powered off.</a:t>
            </a:r>
            <a:endParaRPr lang="en-US" sz="1200" dirty="0">
              <a:solidFill>
                <a:srgbClr val="C7000B"/>
              </a:solidFill>
              <a:latin typeface="Huawei Sans" panose="020C0503030203020204" pitchFamily="34" charset="0"/>
            </a:endParaRPr>
          </a:p>
        </p:txBody>
      </p:sp>
      <p:sp>
        <p:nvSpPr>
          <p:cNvPr id="26" name="椭圆 25"/>
          <p:cNvSpPr>
            <a:spLocks noChangeAspect="1"/>
          </p:cNvSpPr>
          <p:nvPr/>
        </p:nvSpPr>
        <p:spPr bwMode="gray">
          <a:xfrm>
            <a:off x="3368366" y="4001125"/>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3620928" y="3805847"/>
            <a:ext cx="2839599" cy="830997"/>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An unauthorized terminal accesses the network, forges authorized terminal 1, and uses terminal 1's IP address to access the network.</a:t>
            </a:r>
            <a:endParaRPr lang="en-US" sz="1200" dirty="0">
              <a:solidFill>
                <a:srgbClr val="C7000B"/>
              </a:solidFill>
              <a:latin typeface="Huawei Sans" panose="020C0503030203020204" pitchFamily="34" charset="0"/>
            </a:endParaRPr>
          </a:p>
        </p:txBody>
      </p:sp>
      <p:sp>
        <p:nvSpPr>
          <p:cNvPr id="29" name="文本框 28"/>
          <p:cNvSpPr txBox="1"/>
          <p:nvPr/>
        </p:nvSpPr>
        <p:spPr bwMode="gray">
          <a:xfrm>
            <a:off x="5208888" y="1618439"/>
            <a:ext cx="1111202" cy="276999"/>
          </a:xfrm>
          <a:prstGeom prst="rect">
            <a:avLst/>
          </a:prstGeom>
          <a:noFill/>
        </p:spPr>
        <p:txBody>
          <a:bodyPr wrap="none" rtlCol="0">
            <a:spAutoFit/>
          </a:bodyPr>
          <a:lstStyle/>
          <a:p>
            <a:pPr algn="just" fontAlgn="ctr"/>
            <a:r>
              <a:rPr lang="en-US" sz="1200" dirty="0" smtClean="0">
                <a:latin typeface="Huawei Sans" panose="020C0503030203020204" pitchFamily="34" charset="0"/>
              </a:rPr>
              <a:t>Binding table</a:t>
            </a:r>
            <a:endParaRPr lang="en-US" sz="1200" dirty="0">
              <a:latin typeface="Huawei Sans" panose="020C0503030203020204" pitchFamily="34" charset="0"/>
            </a:endParaRPr>
          </a:p>
        </p:txBody>
      </p:sp>
      <p:sp>
        <p:nvSpPr>
          <p:cNvPr id="30" name="文本框 29"/>
          <p:cNvSpPr txBox="1"/>
          <p:nvPr/>
        </p:nvSpPr>
        <p:spPr bwMode="gray">
          <a:xfrm>
            <a:off x="896515" y="2961633"/>
            <a:ext cx="756938" cy="276999"/>
          </a:xfrm>
          <a:prstGeom prst="rect">
            <a:avLst/>
          </a:prstGeom>
          <a:noFill/>
        </p:spPr>
        <p:txBody>
          <a:bodyPr wrap="none" rtlCol="0">
            <a:spAutoFit/>
          </a:bodyPr>
          <a:lstStyle/>
          <a:p>
            <a:pPr algn="just" fontAlgn="ctr"/>
            <a:r>
              <a:rPr lang="en-US" sz="1200" dirty="0" smtClean="0">
                <a:latin typeface="Huawei Sans" panose="020C0503030203020204" pitchFamily="34" charset="0"/>
              </a:rPr>
              <a:t>GE0/0/1</a:t>
            </a:r>
            <a:endParaRPr lang="en-US" sz="1200" dirty="0">
              <a:latin typeface="Huawei Sans" panose="020C0503030203020204" pitchFamily="34" charset="0"/>
            </a:endParaRPr>
          </a:p>
        </p:txBody>
      </p:sp>
      <p:sp>
        <p:nvSpPr>
          <p:cNvPr id="31" name="文本框 30"/>
          <p:cNvSpPr txBox="1"/>
          <p:nvPr/>
        </p:nvSpPr>
        <p:spPr bwMode="gray">
          <a:xfrm>
            <a:off x="2059945" y="2961633"/>
            <a:ext cx="756938" cy="276999"/>
          </a:xfrm>
          <a:prstGeom prst="rect">
            <a:avLst/>
          </a:prstGeom>
          <a:noFill/>
        </p:spPr>
        <p:txBody>
          <a:bodyPr wrap="none" rtlCol="0">
            <a:spAutoFit/>
          </a:bodyPr>
          <a:lstStyle/>
          <a:p>
            <a:pPr algn="just" fontAlgn="ctr"/>
            <a:r>
              <a:rPr lang="en-US" sz="1200" dirty="0" smtClean="0">
                <a:latin typeface="Huawei Sans" panose="020C0503030203020204" pitchFamily="34" charset="0"/>
              </a:rPr>
              <a:t>GE0/0/2</a:t>
            </a:r>
            <a:endParaRPr lang="en-US" sz="1200" dirty="0">
              <a:latin typeface="Huawei Sans" panose="020C0503030203020204" pitchFamily="34" charset="0"/>
            </a:endParaRPr>
          </a:p>
        </p:txBody>
      </p:sp>
      <p:cxnSp>
        <p:nvCxnSpPr>
          <p:cNvPr id="32" name="直接连接符 31"/>
          <p:cNvCxnSpPr/>
          <p:nvPr/>
        </p:nvCxnSpPr>
        <p:spPr bwMode="gray">
          <a:xfrm>
            <a:off x="2436398" y="3133759"/>
            <a:ext cx="362203" cy="374820"/>
          </a:xfrm>
          <a:prstGeom prst="line">
            <a:avLst/>
          </a:prstGeom>
          <a:ln w="28575">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2604326" y="3309900"/>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2841446" y="3287352"/>
            <a:ext cx="2965241"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unauthorized terminal sends data.</a:t>
            </a:r>
            <a:endParaRPr lang="en-US" sz="1200" dirty="0">
              <a:solidFill>
                <a:srgbClr val="C7000B"/>
              </a:solidFill>
              <a:latin typeface="Huawei Sans" panose="020C0503030203020204" pitchFamily="34" charset="0"/>
            </a:endParaRPr>
          </a:p>
        </p:txBody>
      </p:sp>
      <p:sp>
        <p:nvSpPr>
          <p:cNvPr id="35" name="椭圆 34"/>
          <p:cNvSpPr>
            <a:spLocks noChangeAspect="1"/>
          </p:cNvSpPr>
          <p:nvPr/>
        </p:nvSpPr>
        <p:spPr bwMode="gray">
          <a:xfrm>
            <a:off x="2591223" y="1601956"/>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2843223" y="1295274"/>
            <a:ext cx="2431594"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switch identifies and discards invalid traffic based on the binding table.</a:t>
            </a:r>
            <a:endParaRPr lang="en-US" sz="1200" dirty="0">
              <a:solidFill>
                <a:srgbClr val="C7000B"/>
              </a:solidFill>
              <a:latin typeface="Huawei Sans" panose="020C0503030203020204" pitchFamily="34" charset="0"/>
            </a:endParaRPr>
          </a:p>
        </p:txBody>
      </p:sp>
      <p:graphicFrame>
        <p:nvGraphicFramePr>
          <p:cNvPr id="37" name="表格 36"/>
          <p:cNvGraphicFramePr>
            <a:graphicFrameLocks noGrp="1"/>
          </p:cNvGraphicFramePr>
          <p:nvPr>
            <p:extLst>
              <p:ext uri="{D42A27DB-BD31-4B8C-83A1-F6EECF244321}">
                <p14:modId xmlns:p14="http://schemas.microsoft.com/office/powerpoint/2010/main" val="2998737529"/>
              </p:ext>
            </p:extLst>
          </p:nvPr>
        </p:nvGraphicFramePr>
        <p:xfrm>
          <a:off x="2617499" y="1933599"/>
          <a:ext cx="3616247" cy="1005840"/>
        </p:xfrm>
        <a:graphic>
          <a:graphicData uri="http://schemas.openxmlformats.org/drawingml/2006/table">
            <a:tbl>
              <a:tblPr firstRow="1" bandRow="1">
                <a:tableStyleId>{5940675A-B579-460E-94D1-54222C63F5DA}</a:tableStyleId>
              </a:tblPr>
              <a:tblGrid>
                <a:gridCol w="792000"/>
                <a:gridCol w="1368000"/>
                <a:gridCol w="612000"/>
                <a:gridCol w="844247"/>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VLAN ID</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Interface</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0000-0000-1111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latin typeface="Huawei Sans" panose="020C0503030203020204" pitchFamily="34" charset="0"/>
                        </a:rPr>
                        <a:t>1.1.1.2</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0000-0000-2222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38" name="组合 168"/>
          <p:cNvGrpSpPr>
            <a:grpSpLocks noChangeAspect="1"/>
          </p:cNvGrpSpPr>
          <p:nvPr/>
        </p:nvGrpSpPr>
        <p:grpSpPr bwMode="gray">
          <a:xfrm>
            <a:off x="2433871" y="3571187"/>
            <a:ext cx="540000" cy="540000"/>
            <a:chOff x="5336418" y="696349"/>
            <a:chExt cx="842890" cy="844091"/>
          </a:xfrm>
        </p:grpSpPr>
        <p:sp>
          <p:nvSpPr>
            <p:cNvPr id="39"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nvGrpSpPr>
            <p:cNvPr id="40" name="组合 148"/>
            <p:cNvGrpSpPr>
              <a:grpSpLocks/>
            </p:cNvGrpSpPr>
            <p:nvPr/>
          </p:nvGrpSpPr>
          <p:grpSpPr bwMode="gray">
            <a:xfrm>
              <a:off x="5491163" y="787400"/>
              <a:ext cx="533400" cy="661988"/>
              <a:chOff x="5491163" y="787400"/>
              <a:chExt cx="533400" cy="661988"/>
            </a:xfrm>
          </p:grpSpPr>
          <p:sp>
            <p:nvSpPr>
              <p:cNvPr id="41"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2"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3"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spTree>
    <p:extLst>
      <p:ext uri="{BB962C8B-B14F-4D97-AF65-F5344CB8AC3E}">
        <p14:creationId xmlns:p14="http://schemas.microsoft.com/office/powerpoint/2010/main" val="33107477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VRF Technology for Logical Isolation</a:t>
            </a:r>
            <a:endParaRPr lang="en-US" altLang="zh-CN" dirty="0"/>
          </a:p>
        </p:txBody>
      </p:sp>
      <p:sp>
        <p:nvSpPr>
          <p:cNvPr id="3" name="圆角矩形 2"/>
          <p:cNvSpPr/>
          <p:nvPr/>
        </p:nvSpPr>
        <p:spPr bwMode="gray">
          <a:xfrm>
            <a:off x="3451486" y="4096002"/>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 name="圆角矩形 3"/>
          <p:cNvSpPr/>
          <p:nvPr/>
        </p:nvSpPr>
        <p:spPr bwMode="gray">
          <a:xfrm>
            <a:off x="1960719" y="4096002"/>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5" name="组合 211"/>
          <p:cNvGrpSpPr/>
          <p:nvPr/>
        </p:nvGrpSpPr>
        <p:grpSpPr bwMode="gray">
          <a:xfrm>
            <a:off x="2386788" y="4355077"/>
            <a:ext cx="515863" cy="256225"/>
            <a:chOff x="5310188" y="1243013"/>
            <a:chExt cx="915988" cy="414338"/>
          </a:xfrm>
          <a:solidFill>
            <a:srgbClr val="7A7B7C"/>
          </a:solidFill>
        </p:grpSpPr>
        <p:sp>
          <p:nvSpPr>
            <p:cNvPr id="6"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7"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8"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9"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10"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11"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12"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13"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grpSp>
      <p:sp>
        <p:nvSpPr>
          <p:cNvPr id="14" name="文本框 13"/>
          <p:cNvSpPr txBox="1"/>
          <p:nvPr/>
        </p:nvSpPr>
        <p:spPr bwMode="gray">
          <a:xfrm>
            <a:off x="2174879" y="465604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4</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2.2.2.1/24</a:t>
            </a:r>
            <a:endParaRPr lang="en-US" sz="1200" dirty="0">
              <a:latin typeface="Huawei Sans" panose="020C0503030203020204" pitchFamily="34" charset="0"/>
            </a:endParaRPr>
          </a:p>
        </p:txBody>
      </p:sp>
      <p:sp>
        <p:nvSpPr>
          <p:cNvPr id="15" name="圆角矩形 14"/>
          <p:cNvSpPr/>
          <p:nvPr/>
        </p:nvSpPr>
        <p:spPr bwMode="gray">
          <a:xfrm>
            <a:off x="2520956" y="5720178"/>
            <a:ext cx="1810324" cy="321726"/>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 name="圆角矩形 15"/>
          <p:cNvSpPr/>
          <p:nvPr/>
        </p:nvSpPr>
        <p:spPr bwMode="gray">
          <a:xfrm>
            <a:off x="529887" y="5720178"/>
            <a:ext cx="1422000" cy="321726"/>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圆角矩形 16"/>
          <p:cNvSpPr/>
          <p:nvPr/>
        </p:nvSpPr>
        <p:spPr bwMode="gray">
          <a:xfrm>
            <a:off x="4910289" y="4096002"/>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圆角矩形 17"/>
          <p:cNvSpPr/>
          <p:nvPr/>
        </p:nvSpPr>
        <p:spPr bwMode="gray">
          <a:xfrm>
            <a:off x="520737" y="4096002"/>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19" name="Group 165"/>
          <p:cNvGrpSpPr/>
          <p:nvPr/>
        </p:nvGrpSpPr>
        <p:grpSpPr bwMode="gray">
          <a:xfrm rot="10800000">
            <a:off x="1921848" y="2211449"/>
            <a:ext cx="2803836" cy="1205915"/>
            <a:chOff x="-1233037" y="914446"/>
            <a:chExt cx="1573823" cy="778776"/>
          </a:xfrm>
        </p:grpSpPr>
        <p:cxnSp>
          <p:nvCxnSpPr>
            <p:cNvPr id="2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22" name="Group 165"/>
          <p:cNvGrpSpPr/>
          <p:nvPr/>
        </p:nvGrpSpPr>
        <p:grpSpPr bwMode="gray">
          <a:xfrm rot="10800000">
            <a:off x="1164307" y="3515905"/>
            <a:ext cx="1420274" cy="867073"/>
            <a:chOff x="-1233037" y="914446"/>
            <a:chExt cx="1573823" cy="778776"/>
          </a:xfrm>
        </p:grpSpPr>
        <p:cxnSp>
          <p:nvCxnSpPr>
            <p:cNvPr id="2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25" name="Group 165"/>
          <p:cNvGrpSpPr/>
          <p:nvPr/>
        </p:nvGrpSpPr>
        <p:grpSpPr bwMode="gray">
          <a:xfrm rot="10800000">
            <a:off x="4076629" y="3515905"/>
            <a:ext cx="1420274" cy="867073"/>
            <a:chOff x="-1233037" y="914446"/>
            <a:chExt cx="1573823" cy="778776"/>
          </a:xfrm>
        </p:grpSpPr>
        <p:cxnSp>
          <p:nvCxnSpPr>
            <p:cNvPr id="2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8" name="图片 87" descr="汇聚交换机.png"/>
          <p:cNvPicPr>
            <a:picLocks noChangeAspect="1"/>
          </p:cNvPicPr>
          <p:nvPr/>
        </p:nvPicPr>
        <p:blipFill>
          <a:blip r:embed="rId3" cstate="print"/>
          <a:stretch>
            <a:fillRect/>
          </a:stretch>
        </p:blipFill>
        <p:spPr bwMode="gray">
          <a:xfrm>
            <a:off x="3078314" y="2010625"/>
            <a:ext cx="490909" cy="401653"/>
          </a:xfrm>
          <a:prstGeom prst="rect">
            <a:avLst/>
          </a:prstGeom>
        </p:spPr>
      </p:pic>
      <p:pic>
        <p:nvPicPr>
          <p:cNvPr id="29" name="图片 76" descr="接入交换机.png"/>
          <p:cNvPicPr>
            <a:picLocks noChangeAspect="1"/>
          </p:cNvPicPr>
          <p:nvPr/>
        </p:nvPicPr>
        <p:blipFill>
          <a:blip r:embed="rId4" cstate="print"/>
          <a:stretch>
            <a:fillRect/>
          </a:stretch>
        </p:blipFill>
        <p:spPr bwMode="gray">
          <a:xfrm>
            <a:off x="1628990" y="3271267"/>
            <a:ext cx="490909" cy="401653"/>
          </a:xfrm>
          <a:prstGeom prst="rect">
            <a:avLst/>
          </a:prstGeom>
        </p:spPr>
      </p:pic>
      <p:pic>
        <p:nvPicPr>
          <p:cNvPr id="30" name="图片 76" descr="接入交换机.png"/>
          <p:cNvPicPr>
            <a:picLocks noChangeAspect="1"/>
          </p:cNvPicPr>
          <p:nvPr/>
        </p:nvPicPr>
        <p:blipFill>
          <a:blip r:embed="rId4" cstate="print"/>
          <a:stretch>
            <a:fillRect/>
          </a:stretch>
        </p:blipFill>
        <p:spPr bwMode="gray">
          <a:xfrm>
            <a:off x="4527638" y="3271267"/>
            <a:ext cx="490909" cy="401653"/>
          </a:xfrm>
          <a:prstGeom prst="rect">
            <a:avLst/>
          </a:prstGeom>
        </p:spPr>
      </p:pic>
      <p:pic>
        <p:nvPicPr>
          <p:cNvPr id="31" name="图片 14" descr="日志告警服务器-蓝.png"/>
          <p:cNvPicPr>
            <a:picLocks noChangeAspect="1"/>
          </p:cNvPicPr>
          <p:nvPr/>
        </p:nvPicPr>
        <p:blipFill>
          <a:blip r:embed="rId5" cstate="print"/>
          <a:stretch>
            <a:fillRect/>
          </a:stretch>
        </p:blipFill>
        <p:spPr bwMode="gray">
          <a:xfrm>
            <a:off x="959461" y="4284385"/>
            <a:ext cx="490552" cy="306312"/>
          </a:xfrm>
          <a:prstGeom prst="rect">
            <a:avLst/>
          </a:prstGeom>
        </p:spPr>
      </p:pic>
      <p:pic>
        <p:nvPicPr>
          <p:cNvPr id="32" name="图片 47" descr="打印机.png"/>
          <p:cNvPicPr>
            <a:picLocks noChangeAspect="1"/>
          </p:cNvPicPr>
          <p:nvPr/>
        </p:nvPicPr>
        <p:blipFill>
          <a:blip r:embed="rId6" cstate="print"/>
          <a:stretch>
            <a:fillRect/>
          </a:stretch>
        </p:blipFill>
        <p:spPr bwMode="gray">
          <a:xfrm>
            <a:off x="3913093" y="4259979"/>
            <a:ext cx="444786" cy="365835"/>
          </a:xfrm>
          <a:prstGeom prst="rect">
            <a:avLst/>
          </a:prstGeom>
        </p:spPr>
      </p:pic>
      <p:grpSp>
        <p:nvGrpSpPr>
          <p:cNvPr id="33" name="组合 211"/>
          <p:cNvGrpSpPr/>
          <p:nvPr/>
        </p:nvGrpSpPr>
        <p:grpSpPr bwMode="gray">
          <a:xfrm>
            <a:off x="5336358" y="4355077"/>
            <a:ext cx="515863" cy="256225"/>
            <a:chOff x="5310188" y="1243013"/>
            <a:chExt cx="915988" cy="414338"/>
          </a:xfrm>
          <a:solidFill>
            <a:srgbClr val="7A7B7C"/>
          </a:solidFill>
        </p:grpSpPr>
        <p:sp>
          <p:nvSpPr>
            <p:cNvPr id="3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3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3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3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3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3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4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sp>
          <p:nvSpPr>
            <p:cNvPr id="4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ndParaRPr>
            </a:p>
          </p:txBody>
        </p:sp>
      </p:grpSp>
      <p:sp>
        <p:nvSpPr>
          <p:cNvPr id="42" name="文本框 41"/>
          <p:cNvSpPr txBox="1"/>
          <p:nvPr/>
        </p:nvSpPr>
        <p:spPr bwMode="gray">
          <a:xfrm>
            <a:off x="2815481" y="1695539"/>
            <a:ext cx="10502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Core switch</a:t>
            </a:r>
            <a:endParaRPr lang="en-US" altLang="zh-CN" sz="1200" b="1" dirty="0">
              <a:latin typeface="Huawei Sans" panose="020C0503030203020204" pitchFamily="34" charset="0"/>
            </a:endParaRPr>
          </a:p>
        </p:txBody>
      </p:sp>
      <p:sp>
        <p:nvSpPr>
          <p:cNvPr id="43" name="文本框 42"/>
          <p:cNvSpPr txBox="1"/>
          <p:nvPr/>
        </p:nvSpPr>
        <p:spPr bwMode="gray">
          <a:xfrm>
            <a:off x="371788" y="3333593"/>
            <a:ext cx="132760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44" name="文本框 43"/>
          <p:cNvSpPr txBox="1"/>
          <p:nvPr/>
        </p:nvSpPr>
        <p:spPr bwMode="gray">
          <a:xfrm>
            <a:off x="5002301" y="3333593"/>
            <a:ext cx="1327608" cy="276999"/>
          </a:xfrm>
          <a:prstGeom prst="rect">
            <a:avLst/>
          </a:prstGeom>
          <a:noFill/>
        </p:spPr>
        <p:txBody>
          <a:bodyPr wrap="none" rtlCol="0">
            <a:spAutoFit/>
          </a:bodyPr>
          <a:lstStyle/>
          <a:p>
            <a:pPr fontAlgn="ctr"/>
            <a:r>
              <a:rPr lang="en-US" sz="1200" b="1" dirty="0" smtClean="0">
                <a:latin typeface="Huawei Sans" panose="020C0503030203020204" pitchFamily="34" charset="0"/>
              </a:rPr>
              <a:t>Access switch 2</a:t>
            </a:r>
            <a:endParaRPr lang="en-US" altLang="zh-CN" sz="1200" b="1" dirty="0">
              <a:latin typeface="Huawei Sans" panose="020C0503030203020204" pitchFamily="34" charset="0"/>
            </a:endParaRPr>
          </a:p>
        </p:txBody>
      </p:sp>
      <p:sp>
        <p:nvSpPr>
          <p:cNvPr id="45" name="文本框 44"/>
          <p:cNvSpPr txBox="1"/>
          <p:nvPr/>
        </p:nvSpPr>
        <p:spPr bwMode="gray">
          <a:xfrm>
            <a:off x="734897" y="465604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1.1.1.1/24</a:t>
            </a:r>
            <a:endParaRPr lang="en-US" sz="1200" dirty="0">
              <a:latin typeface="Huawei Sans" panose="020C0503030203020204" pitchFamily="34" charset="0"/>
            </a:endParaRPr>
          </a:p>
        </p:txBody>
      </p:sp>
      <p:sp>
        <p:nvSpPr>
          <p:cNvPr id="46" name="文本框 45"/>
          <p:cNvSpPr txBox="1"/>
          <p:nvPr/>
        </p:nvSpPr>
        <p:spPr bwMode="gray">
          <a:xfrm>
            <a:off x="3665646" y="465604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3</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1.1.1.2/24</a:t>
            </a:r>
            <a:endParaRPr lang="en-US" sz="1200" dirty="0">
              <a:latin typeface="Huawei Sans" panose="020C0503030203020204" pitchFamily="34" charset="0"/>
            </a:endParaRPr>
          </a:p>
        </p:txBody>
      </p:sp>
      <p:sp>
        <p:nvSpPr>
          <p:cNvPr id="47" name="文本框 46"/>
          <p:cNvSpPr txBox="1"/>
          <p:nvPr/>
        </p:nvSpPr>
        <p:spPr bwMode="gray">
          <a:xfrm>
            <a:off x="5124449" y="465604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4</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2.2.2.2/24</a:t>
            </a:r>
            <a:endParaRPr lang="en-US" sz="1200" dirty="0">
              <a:latin typeface="Huawei Sans" panose="020C0503030203020204" pitchFamily="34" charset="0"/>
            </a:endParaRPr>
          </a:p>
        </p:txBody>
      </p:sp>
      <p:sp>
        <p:nvSpPr>
          <p:cNvPr id="48" name="文本框 47"/>
          <p:cNvSpPr txBox="1"/>
          <p:nvPr/>
        </p:nvSpPr>
        <p:spPr bwMode="gray">
          <a:xfrm>
            <a:off x="557046" y="5742542"/>
            <a:ext cx="1367682"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 (office)</a:t>
            </a:r>
            <a:endParaRPr lang="en-US" altLang="zh-CN" sz="1200" dirty="0">
              <a:latin typeface="Huawei Sans" panose="020C0503030203020204" pitchFamily="34" charset="0"/>
            </a:endParaRPr>
          </a:p>
        </p:txBody>
      </p:sp>
      <p:sp>
        <p:nvSpPr>
          <p:cNvPr id="49" name="文本框 48"/>
          <p:cNvSpPr txBox="1"/>
          <p:nvPr/>
        </p:nvSpPr>
        <p:spPr bwMode="gray">
          <a:xfrm>
            <a:off x="2550718" y="5742542"/>
            <a:ext cx="1750800" cy="276999"/>
          </a:xfrm>
          <a:prstGeom prst="rect">
            <a:avLst/>
          </a:prstGeom>
          <a:noFill/>
        </p:spPr>
        <p:txBody>
          <a:bodyPr wrap="none" rtlCol="0">
            <a:spAutoFit/>
          </a:bodyPr>
          <a:lstStyle/>
          <a:p>
            <a:pPr fontAlgn="ctr"/>
            <a:r>
              <a:rPr lang="en-US" sz="1200" dirty="0" smtClean="0">
                <a:latin typeface="Huawei Sans" panose="020C0503030203020204" pitchFamily="34" charset="0"/>
              </a:rPr>
              <a:t>VLAN 20 (monitoring)</a:t>
            </a:r>
            <a:endParaRPr lang="en-US" altLang="zh-CN" sz="1200" dirty="0">
              <a:latin typeface="Huawei Sans" panose="020C0503030203020204" pitchFamily="34" charset="0"/>
            </a:endParaRPr>
          </a:p>
        </p:txBody>
      </p:sp>
      <p:sp>
        <p:nvSpPr>
          <p:cNvPr id="50" name="Freeform 155"/>
          <p:cNvSpPr/>
          <p:nvPr/>
        </p:nvSpPr>
        <p:spPr bwMode="gray">
          <a:xfrm flipV="1">
            <a:off x="1372266" y="5129345"/>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1" name="文本框 50"/>
          <p:cNvSpPr txBox="1"/>
          <p:nvPr/>
        </p:nvSpPr>
        <p:spPr bwMode="gray">
          <a:xfrm>
            <a:off x="1503601" y="5319639"/>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ndParaRPr>
          </a:p>
        </p:txBody>
      </p:sp>
      <p:sp>
        <p:nvSpPr>
          <p:cNvPr id="52" name="十字形 51"/>
          <p:cNvSpPr/>
          <p:nvPr/>
        </p:nvSpPr>
        <p:spPr bwMode="gray">
          <a:xfrm rot="2785165">
            <a:off x="1816319" y="5225608"/>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53" name="Freeform 155"/>
          <p:cNvSpPr/>
          <p:nvPr/>
        </p:nvSpPr>
        <p:spPr bwMode="gray">
          <a:xfrm flipV="1">
            <a:off x="2882982" y="5129345"/>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4" name="文本框 53"/>
          <p:cNvSpPr txBox="1"/>
          <p:nvPr/>
        </p:nvSpPr>
        <p:spPr bwMode="gray">
          <a:xfrm>
            <a:off x="3014317" y="5319639"/>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ndParaRPr>
          </a:p>
        </p:txBody>
      </p:sp>
      <p:sp>
        <p:nvSpPr>
          <p:cNvPr id="55" name="十字形 54"/>
          <p:cNvSpPr/>
          <p:nvPr/>
        </p:nvSpPr>
        <p:spPr bwMode="gray">
          <a:xfrm rot="2785165">
            <a:off x="3327035" y="5225608"/>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56" name="Freeform 155"/>
          <p:cNvSpPr/>
          <p:nvPr/>
        </p:nvSpPr>
        <p:spPr bwMode="gray">
          <a:xfrm flipV="1">
            <a:off x="4327179" y="5129345"/>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7" name="文本框 56"/>
          <p:cNvSpPr txBox="1"/>
          <p:nvPr/>
        </p:nvSpPr>
        <p:spPr bwMode="gray">
          <a:xfrm>
            <a:off x="4458514" y="5319639"/>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ndParaRPr>
          </a:p>
        </p:txBody>
      </p:sp>
      <p:sp>
        <p:nvSpPr>
          <p:cNvPr id="58" name="十字形 57"/>
          <p:cNvSpPr/>
          <p:nvPr/>
        </p:nvSpPr>
        <p:spPr bwMode="gray">
          <a:xfrm rot="2785165">
            <a:off x="4771232" y="5225608"/>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59" name="文本框 58"/>
          <p:cNvSpPr txBox="1"/>
          <p:nvPr/>
        </p:nvSpPr>
        <p:spPr bwMode="gray">
          <a:xfrm>
            <a:off x="3616622" y="1942144"/>
            <a:ext cx="2082621" cy="538609"/>
          </a:xfrm>
          <a:prstGeom prst="rect">
            <a:avLst/>
          </a:prstGeom>
          <a:noFill/>
        </p:spPr>
        <p:txBody>
          <a:bodyPr wrap="none" rtlCol="0">
            <a:spAutoFit/>
          </a:bodyPr>
          <a:lstStyle/>
          <a:p>
            <a:pPr marL="171450" indent="-171450" fontAlgn="ctr">
              <a:spcAft>
                <a:spcPts val="600"/>
              </a:spcAft>
              <a:buFont typeface="Arial" panose="020B0604020202020204" pitchFamily="34" charset="0"/>
              <a:buChar char="•"/>
            </a:pPr>
            <a:r>
              <a:rPr lang="en-US" sz="1200" b="1" dirty="0" smtClean="0">
                <a:latin typeface="Huawei Sans" panose="020C0503030203020204" pitchFamily="34" charset="0"/>
              </a:rPr>
              <a:t>VLANIF 10  </a:t>
            </a:r>
            <a:r>
              <a:rPr lang="en-US" sz="1200" dirty="0" smtClean="0">
                <a:latin typeface="Huawei Sans" panose="020C0503030203020204" pitchFamily="34" charset="0"/>
              </a:rPr>
              <a:t>1.1.1.254/24</a:t>
            </a:r>
          </a:p>
          <a:p>
            <a:pPr marL="171450" indent="-171450" fontAlgn="ctr">
              <a:spcAft>
                <a:spcPts val="600"/>
              </a:spcAft>
              <a:buFont typeface="Arial" panose="020B0604020202020204" pitchFamily="34" charset="0"/>
              <a:buChar char="•"/>
            </a:pPr>
            <a:r>
              <a:rPr lang="en-US" sz="1200" b="1" dirty="0" smtClean="0">
                <a:latin typeface="Huawei Sans" panose="020C0503030203020204" pitchFamily="34" charset="0"/>
              </a:rPr>
              <a:t>VLANIF 20  </a:t>
            </a:r>
            <a:r>
              <a:rPr lang="en-US" sz="1200" dirty="0" smtClean="0">
                <a:latin typeface="Huawei Sans" panose="020C0503030203020204" pitchFamily="34" charset="0"/>
              </a:rPr>
              <a:t>2.2.2.254/24</a:t>
            </a:r>
            <a:endParaRPr lang="en-US" altLang="zh-CN" sz="1200" dirty="0">
              <a:latin typeface="Huawei Sans" panose="020C0503030203020204" pitchFamily="34" charset="0"/>
            </a:endParaRPr>
          </a:p>
        </p:txBody>
      </p:sp>
      <p:sp>
        <p:nvSpPr>
          <p:cNvPr id="60" name="圆角矩形 59"/>
          <p:cNvSpPr/>
          <p:nvPr/>
        </p:nvSpPr>
        <p:spPr bwMode="gray">
          <a:xfrm>
            <a:off x="6341099" y="1544149"/>
            <a:ext cx="5371476" cy="121752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Multiple logical networks, such as the office network and monitoring network, can be constructed on a simple physical campus network.</a:t>
            </a:r>
          </a:p>
          <a:p>
            <a:pPr marL="273050" indent="-273050"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office network is completely isolated from the monitoring network.</a:t>
            </a:r>
            <a:endParaRPr lang="en-US" altLang="zh-CN" sz="1200" dirty="0">
              <a:solidFill>
                <a:schemeClr val="tx1"/>
              </a:solidFill>
              <a:latin typeface="Huawei Sans" panose="020C0503030203020204" pitchFamily="34" charset="0"/>
            </a:endParaRPr>
          </a:p>
        </p:txBody>
      </p:sp>
      <p:sp>
        <p:nvSpPr>
          <p:cNvPr id="61" name="文本框 60"/>
          <p:cNvSpPr txBox="1"/>
          <p:nvPr/>
        </p:nvSpPr>
        <p:spPr bwMode="gray">
          <a:xfrm>
            <a:off x="6341100" y="1121536"/>
            <a:ext cx="53714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Requirement</a:t>
            </a:r>
            <a:endParaRPr lang="en-US" altLang="zh-CN" dirty="0">
              <a:latin typeface="Huawei Sans" panose="020C0503030203020204" pitchFamily="34" charset="0"/>
            </a:endParaRPr>
          </a:p>
        </p:txBody>
      </p:sp>
      <p:sp>
        <p:nvSpPr>
          <p:cNvPr id="62" name="圆角矩形 61"/>
          <p:cNvSpPr/>
          <p:nvPr/>
        </p:nvSpPr>
        <p:spPr bwMode="gray">
          <a:xfrm>
            <a:off x="6341099" y="3466400"/>
            <a:ext cx="5371476" cy="265044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ACL: ACLs can be used to isolate traffic between VLANs. However, the scalability is poor.</a:t>
            </a:r>
          </a:p>
          <a:p>
            <a:pPr marL="273050" indent="-273050"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Independent physical network construction: Office and monitoring networks use different physical networks to isolate services, increasing network construction costs.</a:t>
            </a:r>
          </a:p>
          <a:p>
            <a:pPr marL="273050" indent="-273050" fontAlgn="ctr">
              <a:lnSpc>
                <a:spcPct val="15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Virtual Routing and Forwarding (VRF): It is also called a VPN instance, which is similar to a virtual device. A VPN instance uses a routing table independent of the root device to completely isolate the VPN instance from the root device, without increasing hardware costs.</a:t>
            </a:r>
            <a:endParaRPr lang="en-US" altLang="zh-CN" sz="1200" dirty="0">
              <a:solidFill>
                <a:schemeClr val="tx1"/>
              </a:solidFill>
              <a:latin typeface="Huawei Sans" panose="020C0503030203020204" pitchFamily="34" charset="0"/>
            </a:endParaRPr>
          </a:p>
        </p:txBody>
      </p:sp>
      <p:sp>
        <p:nvSpPr>
          <p:cNvPr id="63" name="文本框 62"/>
          <p:cNvSpPr txBox="1"/>
          <p:nvPr/>
        </p:nvSpPr>
        <p:spPr bwMode="gray">
          <a:xfrm>
            <a:off x="6341100" y="3043788"/>
            <a:ext cx="53714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Solution</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0531340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Security</a:t>
            </a:r>
            <a:endParaRPr lang="en-US" altLang="zh-CN" dirty="0" smtClean="0">
              <a:solidFill>
                <a:schemeClr val="bg1">
                  <a:lumMod val="50000"/>
                </a:schemeClr>
              </a:solidFill>
              <a:sym typeface="Huawei Sans" panose="020C0503030203020204" pitchFamily="34" charset="0"/>
            </a:endParaRPr>
          </a:p>
          <a:p>
            <a:r>
              <a:rPr lang="en-US" b="1" dirty="0" smtClean="0"/>
              <a:t>VPN</a:t>
            </a:r>
          </a:p>
          <a:p>
            <a:endParaRPr lang="en-US" altLang="zh-CN" dirty="0"/>
          </a:p>
        </p:txBody>
      </p:sp>
    </p:spTree>
    <p:extLst>
      <p:ext uri="{BB962C8B-B14F-4D97-AF65-F5344CB8AC3E}">
        <p14:creationId xmlns:p14="http://schemas.microsoft.com/office/powerpoint/2010/main" val="40019616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GRE</a:t>
            </a:r>
            <a:endParaRPr lang="en-US" altLang="zh-CN" dirty="0"/>
          </a:p>
        </p:txBody>
      </p:sp>
      <p:cxnSp>
        <p:nvCxnSpPr>
          <p:cNvPr id="28" name="Straight Connector 167"/>
          <p:cNvCxnSpPr/>
          <p:nvPr/>
        </p:nvCxnSpPr>
        <p:spPr bwMode="gray">
          <a:xfrm flipV="1">
            <a:off x="1504303" y="3755593"/>
            <a:ext cx="0" cy="578901"/>
          </a:xfrm>
          <a:prstGeom prst="line">
            <a:avLst/>
          </a:prstGeom>
          <a:noFill/>
          <a:ln w="57150" cap="flat" cmpd="sng" algn="ctr">
            <a:solidFill>
              <a:sysClr val="window" lastClr="FFFFFF">
                <a:lumMod val="50000"/>
              </a:sysClr>
            </a:solidFill>
            <a:prstDash val="solid"/>
            <a:miter lim="800000"/>
            <a:tailEnd type="triangle"/>
          </a:ln>
          <a:effectLst/>
        </p:spPr>
      </p:cxnSp>
      <p:sp>
        <p:nvSpPr>
          <p:cNvPr id="29" name="Line 9"/>
          <p:cNvSpPr>
            <a:spLocks noChangeShapeType="1"/>
          </p:cNvSpPr>
          <p:nvPr/>
        </p:nvSpPr>
        <p:spPr bwMode="gray">
          <a:xfrm>
            <a:off x="1277602"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sp>
        <p:nvSpPr>
          <p:cNvPr id="30" name="TextBox 9"/>
          <p:cNvSpPr txBox="1"/>
          <p:nvPr/>
        </p:nvSpPr>
        <p:spPr bwMode="gray">
          <a:xfrm>
            <a:off x="1069884" y="2946874"/>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R1</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31" name="TextBox 54"/>
          <p:cNvSpPr txBox="1"/>
          <p:nvPr/>
        </p:nvSpPr>
        <p:spPr bwMode="gray">
          <a:xfrm>
            <a:off x="372546"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PC1</a:t>
            </a:r>
          </a:p>
          <a:p>
            <a:pPr lvl="0" algn="ctr" defTabSz="914400" fontAlgn="ctr"/>
            <a:r>
              <a:rPr lang="en-US" sz="1400" dirty="0" smtClean="0">
                <a:solidFill>
                  <a:prstClr val="black"/>
                </a:solidFill>
                <a:latin typeface="Huawei Sans" panose="020C0503030203020204" pitchFamily="34" charset="0"/>
              </a:rPr>
              <a:t>2001:0DB8:0:0::1/64</a:t>
            </a:r>
            <a:endParaRPr lang="en-US" altLang="zh-CN" sz="1400" kern="0" dirty="0">
              <a:solidFill>
                <a:prstClr val="black"/>
              </a:solidFill>
              <a:latin typeface="Huawei Sans" panose="020C0503030203020204" pitchFamily="34" charset="0"/>
            </a:endParaRPr>
          </a:p>
        </p:txBody>
      </p:sp>
      <p:pic>
        <p:nvPicPr>
          <p:cNvPr id="32" name="图片 11" descr="开放网络-蓝.png"/>
          <p:cNvPicPr>
            <a:picLocks noChangeAspect="1"/>
          </p:cNvPicPr>
          <p:nvPr/>
        </p:nvPicPr>
        <p:blipFill>
          <a:blip r:embed="rId3" cstate="print"/>
          <a:stretch>
            <a:fillRect/>
          </a:stretch>
        </p:blipFill>
        <p:spPr bwMode="gray">
          <a:xfrm>
            <a:off x="1032326" y="5287039"/>
            <a:ext cx="490552" cy="377619"/>
          </a:xfrm>
          <a:prstGeom prst="rect">
            <a:avLst/>
          </a:prstGeom>
        </p:spPr>
      </p:pic>
      <p:pic>
        <p:nvPicPr>
          <p:cNvPr id="3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32148" y="3269234"/>
            <a:ext cx="490909" cy="401652"/>
          </a:xfrm>
          <a:prstGeom prst="rect">
            <a:avLst/>
          </a:prstGeom>
          <a:noFill/>
        </p:spPr>
      </p:pic>
      <p:sp>
        <p:nvSpPr>
          <p:cNvPr id="34" name="Freeform 159"/>
          <p:cNvSpPr/>
          <p:nvPr/>
        </p:nvSpPr>
        <p:spPr bwMode="gray">
          <a:xfrm flipH="1">
            <a:off x="1717127" y="2309583"/>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35" name="Line 9"/>
          <p:cNvSpPr>
            <a:spLocks noChangeShapeType="1"/>
          </p:cNvSpPr>
          <p:nvPr/>
        </p:nvSpPr>
        <p:spPr bwMode="gray">
          <a:xfrm>
            <a:off x="5352453"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sp>
        <p:nvSpPr>
          <p:cNvPr id="36" name="TextBox 9"/>
          <p:cNvSpPr txBox="1"/>
          <p:nvPr/>
        </p:nvSpPr>
        <p:spPr bwMode="gray">
          <a:xfrm>
            <a:off x="5154292" y="2946874"/>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R2</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37" name="TextBox 54"/>
          <p:cNvSpPr txBox="1"/>
          <p:nvPr/>
        </p:nvSpPr>
        <p:spPr bwMode="gray">
          <a:xfrm>
            <a:off x="4444170"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PC2</a:t>
            </a:r>
          </a:p>
          <a:p>
            <a:pPr lvl="0" algn="ctr" defTabSz="914400" fontAlgn="ctr"/>
            <a:r>
              <a:rPr lang="en-US" sz="1400" dirty="0" smtClean="0">
                <a:solidFill>
                  <a:prstClr val="black"/>
                </a:solidFill>
                <a:latin typeface="Huawei Sans" panose="020C0503030203020204" pitchFamily="34" charset="0"/>
              </a:rPr>
              <a:t>2001:0DB8:0:1::1/64</a:t>
            </a:r>
            <a:endParaRPr lang="en-US" sz="1400" dirty="0">
              <a:solidFill>
                <a:prstClr val="black"/>
              </a:solidFill>
              <a:latin typeface="Huawei Sans" panose="020C0503030203020204" pitchFamily="34" charset="0"/>
            </a:endParaRPr>
          </a:p>
        </p:txBody>
      </p:sp>
      <p:pic>
        <p:nvPicPr>
          <p:cNvPr id="38" name="图片 11" descr="开放网络-蓝.png"/>
          <p:cNvPicPr>
            <a:picLocks noChangeAspect="1"/>
          </p:cNvPicPr>
          <p:nvPr/>
        </p:nvPicPr>
        <p:blipFill>
          <a:blip r:embed="rId3" cstate="print"/>
          <a:stretch>
            <a:fillRect/>
          </a:stretch>
        </p:blipFill>
        <p:spPr bwMode="gray">
          <a:xfrm>
            <a:off x="5107177" y="5287039"/>
            <a:ext cx="490552" cy="377619"/>
          </a:xfrm>
          <a:prstGeom prst="rect">
            <a:avLst/>
          </a:prstGeom>
        </p:spPr>
      </p:pic>
      <p:pic>
        <p:nvPicPr>
          <p:cNvPr id="39"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106999" y="3269234"/>
            <a:ext cx="490909" cy="401652"/>
          </a:xfrm>
          <a:prstGeom prst="rect">
            <a:avLst/>
          </a:prstGeom>
          <a:noFill/>
        </p:spPr>
      </p:pic>
      <p:sp>
        <p:nvSpPr>
          <p:cNvPr id="40" name="Can 225"/>
          <p:cNvSpPr/>
          <p:nvPr/>
        </p:nvSpPr>
        <p:spPr bwMode="gray">
          <a:xfrm rot="5400000">
            <a:off x="3218531" y="1726917"/>
            <a:ext cx="266328" cy="3464616"/>
          </a:xfrm>
          <a:prstGeom prst="can">
            <a:avLst>
              <a:gd name="adj" fmla="val 75773"/>
            </a:avLst>
          </a:prstGeom>
          <a:solidFill>
            <a:srgbClr val="30B5C5"/>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1" name="TextBox 9"/>
          <p:cNvSpPr txBox="1"/>
          <p:nvPr/>
        </p:nvSpPr>
        <p:spPr bwMode="gray">
          <a:xfrm>
            <a:off x="1488555"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1.1.1.1</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2" name="TextBox 9"/>
          <p:cNvSpPr txBox="1"/>
          <p:nvPr/>
        </p:nvSpPr>
        <p:spPr bwMode="gray">
          <a:xfrm>
            <a:off x="4427844"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2.2.2.2</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3" name="TextBox 9"/>
          <p:cNvSpPr txBox="1"/>
          <p:nvPr/>
        </p:nvSpPr>
        <p:spPr bwMode="gray">
          <a:xfrm>
            <a:off x="2736183" y="3305336"/>
            <a:ext cx="1157689" cy="307777"/>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GRE tunnel</a:t>
            </a:r>
            <a:endParaRPr lang="en-US" altLang="zh-CN" sz="1400" b="1" dirty="0">
              <a:solidFill>
                <a:schemeClr val="bg1"/>
              </a:solidFill>
              <a:latin typeface="Huawei Sans" panose="020C0503030203020204" pitchFamily="34" charset="0"/>
            </a:endParaRPr>
          </a:p>
        </p:txBody>
      </p:sp>
      <p:graphicFrame>
        <p:nvGraphicFramePr>
          <p:cNvPr id="44" name="表格 43"/>
          <p:cNvGraphicFramePr>
            <a:graphicFrameLocks noGrp="1"/>
          </p:cNvGraphicFramePr>
          <p:nvPr>
            <p:extLst/>
          </p:nvPr>
        </p:nvGraphicFramePr>
        <p:xfrm>
          <a:off x="1310554" y="4383937"/>
          <a:ext cx="1916658" cy="856080"/>
        </p:xfrm>
        <a:graphic>
          <a:graphicData uri="http://schemas.openxmlformats.org/drawingml/2006/table">
            <a:tbl>
              <a:tblPr firstRow="1" bandRow="1"/>
              <a:tblGrid>
                <a:gridCol w="825977"/>
                <a:gridCol w="1090681"/>
              </a:tblGrid>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2001:0DB8:0:0::1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44396">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lumMod val="50000"/>
                            </a:schemeClr>
                          </a:solidFill>
                          <a:latin typeface="Huawei Sans" panose="020C0503030203020204" pitchFamily="34" charset="0"/>
                        </a:rPr>
                        <a:t>2001:0DB8:0:1::1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lumMod val="50000"/>
                            </a:schemeClr>
                          </a:solidFill>
                          <a:latin typeface="Huawei Sans" panose="020C0503030203020204" pitchFamily="34" charset="0"/>
                        </a:rPr>
                        <a:t>Data</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45" name="表格 44"/>
          <p:cNvGraphicFramePr>
            <a:graphicFrameLocks noGrp="1"/>
          </p:cNvGraphicFramePr>
          <p:nvPr>
            <p:extLst>
              <p:ext uri="{D42A27DB-BD31-4B8C-83A1-F6EECF244321}">
                <p14:modId xmlns:p14="http://schemas.microsoft.com/office/powerpoint/2010/main" val="2128584830"/>
              </p:ext>
            </p:extLst>
          </p:nvPr>
        </p:nvGraphicFramePr>
        <p:xfrm>
          <a:off x="1433281" y="1047299"/>
          <a:ext cx="2197259" cy="1392120"/>
        </p:xfrm>
        <a:graphic>
          <a:graphicData uri="http://schemas.openxmlformats.org/drawingml/2006/table">
            <a:tbl>
              <a:tblPr firstRow="1" bandRow="1"/>
              <a:tblGrid>
                <a:gridCol w="1001505"/>
                <a:gridCol w="1195754"/>
              </a:tblGrid>
              <a:tr h="134137">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marL="0" algn="ctr" defTabSz="914034" rtl="0" eaLnBrk="1" fontAlgn="ctr" latinLnBrk="0" hangingPunct="1"/>
                      <a:r>
                        <a:rPr lang="en-US" sz="1050" b="1" dirty="0" smtClean="0">
                          <a:solidFill>
                            <a:srgbClr val="00B0F0"/>
                          </a:solidFill>
                          <a:latin typeface="Huawei Sans" panose="020C0503030203020204" pitchFamily="34" charset="0"/>
                        </a:rPr>
                        <a:t>1.1.1.1</a:t>
                      </a:r>
                      <a:endParaRPr lang="en-US" altLang="zh-CN" sz="1050" b="1" kern="1200" dirty="0">
                        <a:solidFill>
                          <a:srgbClr val="00B0F0"/>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34137">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algn="ctr" fontAlgn="ctr"/>
                      <a:r>
                        <a:rPr lang="en-US" sz="1050" b="1" dirty="0" smtClean="0">
                          <a:solidFill>
                            <a:srgbClr val="00B0F0"/>
                          </a:solidFill>
                          <a:latin typeface="Huawei Sans" panose="020C0503030203020204" pitchFamily="34" charset="0"/>
                        </a:rPr>
                        <a:t>2.2.2.2</a:t>
                      </a:r>
                      <a:endParaRPr lang="en-US" altLang="zh-CN" sz="1050" b="1" dirty="0">
                        <a:solidFill>
                          <a:srgbClr val="00B0F0"/>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34137">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GRE header</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4DAE2"/>
                    </a:solidFill>
                  </a:tcPr>
                </a:tc>
                <a:tc hMerge="1">
                  <a:txBody>
                    <a:bodyPr/>
                    <a:lstStyle/>
                    <a:p>
                      <a:endParaRPr lang="zh-CN" altLang="en-US"/>
                    </a:p>
                  </a:txBody>
                  <a:tcPr/>
                </a:tc>
              </a:tr>
              <a:tr h="134137">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2001:0DB8:0:0::1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34137">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050" b="0" dirty="0" smtClean="0">
                          <a:solidFill>
                            <a:schemeClr val="bg1">
                              <a:lumMod val="50000"/>
                            </a:schemeClr>
                          </a:solidFill>
                          <a:latin typeface="Huawei Sans" panose="020C0503030203020204" pitchFamily="34" charset="0"/>
                        </a:rPr>
                        <a:t>2001:0DB8:0:1::1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34137">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050" b="0" dirty="0" smtClean="0">
                          <a:solidFill>
                            <a:schemeClr val="bg1">
                              <a:lumMod val="50000"/>
                            </a:schemeClr>
                          </a:solidFill>
                          <a:latin typeface="Huawei Sans" panose="020C0503030203020204" pitchFamily="34" charset="0"/>
                        </a:rPr>
                        <a:t>Data</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pic>
        <p:nvPicPr>
          <p:cNvPr id="46"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51558" y="2832755"/>
            <a:ext cx="335297" cy="274334"/>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60730" y="3674574"/>
            <a:ext cx="335297" cy="274334"/>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43534" y="2948991"/>
            <a:ext cx="335297" cy="274334"/>
          </a:xfrm>
          <a:prstGeom prst="rect">
            <a:avLst/>
          </a:prstGeom>
          <a:noFill/>
        </p:spPr>
      </p:pic>
      <p:cxnSp>
        <p:nvCxnSpPr>
          <p:cNvPr id="49" name="Straight Connector 167"/>
          <p:cNvCxnSpPr/>
          <p:nvPr/>
        </p:nvCxnSpPr>
        <p:spPr bwMode="gray">
          <a:xfrm>
            <a:off x="1433281" y="2672156"/>
            <a:ext cx="3673896" cy="0"/>
          </a:xfrm>
          <a:prstGeom prst="line">
            <a:avLst/>
          </a:prstGeom>
          <a:noFill/>
          <a:ln w="57150" cap="flat" cmpd="sng" algn="ctr">
            <a:solidFill>
              <a:srgbClr val="30B5C5"/>
            </a:solidFill>
            <a:prstDash val="solid"/>
            <a:miter lim="800000"/>
            <a:tailEnd type="triangle"/>
          </a:ln>
          <a:effectLst/>
        </p:spPr>
      </p:cxnSp>
      <p:cxnSp>
        <p:nvCxnSpPr>
          <p:cNvPr id="50" name="Straight Connector 167"/>
          <p:cNvCxnSpPr/>
          <p:nvPr/>
        </p:nvCxnSpPr>
        <p:spPr bwMode="gray">
          <a:xfrm>
            <a:off x="5080943" y="4733444"/>
            <a:ext cx="0" cy="578901"/>
          </a:xfrm>
          <a:prstGeom prst="line">
            <a:avLst/>
          </a:prstGeom>
          <a:noFill/>
          <a:ln w="57150" cap="flat" cmpd="sng" algn="ctr">
            <a:solidFill>
              <a:sysClr val="window" lastClr="FFFFFF">
                <a:lumMod val="50000"/>
              </a:sysClr>
            </a:solidFill>
            <a:prstDash val="solid"/>
            <a:miter lim="800000"/>
            <a:tailEnd type="triangle"/>
          </a:ln>
          <a:effectLst/>
        </p:spPr>
      </p:cxnSp>
      <p:sp>
        <p:nvSpPr>
          <p:cNvPr id="52" name="圆角矩形 51"/>
          <p:cNvSpPr/>
          <p:nvPr/>
        </p:nvSpPr>
        <p:spPr bwMode="gray">
          <a:xfrm>
            <a:off x="5847360" y="1071209"/>
            <a:ext cx="5905607" cy="5093892"/>
          </a:xfrm>
          <a:prstGeom prst="roundRect">
            <a:avLst>
              <a:gd name="adj" fmla="val 898"/>
            </a:avLst>
          </a:prstGeom>
          <a:noFill/>
          <a:ln w="9525" cap="flat" cmpd="sng" algn="ctr">
            <a:noFill/>
            <a:prstDash val="solid"/>
            <a:miter lim="800000"/>
          </a:ln>
          <a:effectLst/>
        </p:spPr>
        <p:txBody>
          <a:bodyPr rtlCol="0" anchor="t" anchorCtr="0"/>
          <a:lstStyle/>
          <a:p>
            <a:pPr marL="273050" indent="-273050" fontAlgn="ctr">
              <a:lnSpc>
                <a:spcPct val="140000"/>
              </a:lnSpc>
              <a:spcBef>
                <a:spcPts val="0"/>
              </a:spcBef>
              <a:spcAft>
                <a:spcPts val="600"/>
              </a:spcAft>
              <a:buFont typeface="Arial" panose="020B0604020202020204" pitchFamily="34" charset="0"/>
              <a:buChar char="•"/>
            </a:pPr>
            <a:r>
              <a:rPr lang="en-US" sz="1400" dirty="0" smtClean="0">
                <a:latin typeface="Huawei Sans" panose="020C0503030203020204" pitchFamily="34" charset="0"/>
              </a:rPr>
              <a:t>Generic Routing Encapsulation (GRE) is a mechanism used for encapsulating data of some network-layer protocols (IPX, IPv6, and IPv4) and transmitting the encapsulated packets using another network-layer protocol such as IPv6 and IPv4.</a:t>
            </a:r>
          </a:p>
          <a:p>
            <a:pPr marL="273050" indent="-273050" defTabSz="914400" fontAlgn="ctr">
              <a:lnSpc>
                <a:spcPct val="140000"/>
              </a:lnSpc>
              <a:spcAft>
                <a:spcPts val="600"/>
              </a:spcAft>
              <a:buFont typeface="Arial" panose="020B0604020202020204" pitchFamily="34" charset="0"/>
              <a:buChar char="•"/>
              <a:defRPr/>
            </a:pPr>
            <a:r>
              <a:rPr lang="en-US" sz="1400" dirty="0" smtClean="0">
                <a:latin typeface="Huawei Sans" panose="020C0503030203020204" pitchFamily="34" charset="0"/>
              </a:rPr>
              <a:t>GRE is a Layer 3 tunneling technology that transparently transmits packets over GRE tunnels. It solves the transmission problems on the network that uses different network-layer protocols.</a:t>
            </a:r>
            <a:r>
              <a:rPr lang="en-US" sz="1400" dirty="0" smtClean="0">
                <a:solidFill>
                  <a:prstClr val="black"/>
                </a:solidFill>
                <a:latin typeface="Huawei Sans" panose="020C0503030203020204" pitchFamily="34" charset="0"/>
              </a:rPr>
              <a:t> </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endParaRPr>
          </a:p>
          <a:p>
            <a:pPr marL="536575" lvl="1" indent="-263525" defTabSz="914400" fontAlgn="ctr">
              <a:lnSpc>
                <a:spcPct val="140000"/>
              </a:lnSpc>
              <a:spcAft>
                <a:spcPts val="600"/>
              </a:spcAft>
              <a:buFont typeface="Huawei Sans" panose="020C0503030203020204" pitchFamily="34" charset="0"/>
              <a:buChar char="▫"/>
            </a:pPr>
            <a:r>
              <a:rPr lang="en-US" sz="1200" dirty="0" smtClean="0">
                <a:latin typeface="Huawei Sans" panose="020C0503030203020204" pitchFamily="34" charset="0"/>
              </a:rPr>
              <a:t>GRE is easy to implement and increases only a few loads on devices at both ends of a tunnel.</a:t>
            </a:r>
            <a:endParaRPr lang="en-US" altLang="zh-CN" sz="1200" kern="0" dirty="0" smtClean="0">
              <a:solidFill>
                <a:prstClr val="black"/>
              </a:solidFill>
              <a:latin typeface="Huawei Sans" panose="020C0503030203020204" pitchFamily="34" charset="0"/>
              <a:ea typeface="方正兰亭黑简体"/>
            </a:endParaRPr>
          </a:p>
          <a:p>
            <a:pPr marL="536575" lvl="1" indent="-263525" defTabSz="914400" fontAlgn="ctr">
              <a:lnSpc>
                <a:spcPct val="140000"/>
              </a:lnSpc>
              <a:spcAft>
                <a:spcPts val="600"/>
              </a:spcAft>
              <a:buFont typeface="Huawei Sans" panose="020C0503030203020204" pitchFamily="34" charset="0"/>
              <a:buChar char="▫"/>
            </a:pPr>
            <a:r>
              <a:rPr lang="en-US" sz="1200" dirty="0" smtClean="0">
                <a:latin typeface="Huawei Sans" panose="020C0503030203020204" pitchFamily="34" charset="0"/>
              </a:rPr>
              <a:t>GRE sets up tunnels over an IPv4 network to connect networks running different protocols, reusing the original network architecture and reducing costs.</a:t>
            </a:r>
          </a:p>
          <a:p>
            <a:pPr marL="536575" lvl="1" indent="-263525" defTabSz="914400" fontAlgn="ctr">
              <a:lnSpc>
                <a:spcPct val="140000"/>
              </a:lnSpc>
              <a:spcAft>
                <a:spcPts val="600"/>
              </a:spcAft>
              <a:buFont typeface="Huawei Sans" panose="020C0503030203020204" pitchFamily="34" charset="0"/>
              <a:buChar char="▫"/>
            </a:pPr>
            <a:r>
              <a:rPr lang="en-US" sz="1200" dirty="0" smtClean="0">
                <a:latin typeface="Huawei Sans" panose="020C0503030203020204" pitchFamily="34" charset="0"/>
              </a:rPr>
              <a:t>GRE connects non-contiguous subnets and sets up virtual private networks (VPNs) to ensure secure connections between the enterprise headquarters and branches.</a:t>
            </a:r>
          </a:p>
          <a:p>
            <a:pPr marL="536575" lvl="1" indent="-263525" defTabSz="914400" fontAlgn="ctr">
              <a:lnSpc>
                <a:spcPct val="140000"/>
              </a:lnSpc>
              <a:spcAft>
                <a:spcPts val="600"/>
              </a:spcAft>
              <a:buFont typeface="Huawei Sans" panose="020C0503030203020204" pitchFamily="34" charset="0"/>
              <a:buChar char="▫"/>
            </a:pPr>
            <a:r>
              <a:rPr lang="en-US" sz="1200" dirty="0" smtClean="0">
                <a:latin typeface="Huawei Sans" panose="020C0503030203020204" pitchFamily="34" charset="0"/>
              </a:rPr>
              <a:t>GRE provides only simple password authentication and does not provide the encryption function.</a:t>
            </a:r>
            <a:endParaRPr lang="en-US" sz="1200" dirty="0">
              <a:latin typeface="Huawei Sans" panose="020C0503030203020204" pitchFamily="34" charset="0"/>
            </a:endParaRPr>
          </a:p>
        </p:txBody>
      </p:sp>
      <p:graphicFrame>
        <p:nvGraphicFramePr>
          <p:cNvPr id="53" name="表格 52"/>
          <p:cNvGraphicFramePr>
            <a:graphicFrameLocks noGrp="1"/>
          </p:cNvGraphicFramePr>
          <p:nvPr>
            <p:extLst/>
          </p:nvPr>
        </p:nvGraphicFramePr>
        <p:xfrm>
          <a:off x="3382507" y="3916894"/>
          <a:ext cx="1916658" cy="856080"/>
        </p:xfrm>
        <a:graphic>
          <a:graphicData uri="http://schemas.openxmlformats.org/drawingml/2006/table">
            <a:tbl>
              <a:tblPr firstRow="1" bandRow="1"/>
              <a:tblGrid>
                <a:gridCol w="811424"/>
                <a:gridCol w="1105234"/>
              </a:tblGrid>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2001:0DB8:0:0::1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lumMod val="50000"/>
                            </a:schemeClr>
                          </a:solidFill>
                          <a:latin typeface="Huawei Sans" panose="020C0503030203020204" pitchFamily="34" charset="0"/>
                        </a:rPr>
                        <a:t>2001:0DB8:0:1::1</a:t>
                      </a:r>
                      <a:endParaRPr lang="en-US"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050" b="0" dirty="0" smtClean="0">
                          <a:solidFill>
                            <a:schemeClr val="bg1">
                              <a:lumMod val="50000"/>
                            </a:schemeClr>
                          </a:solidFill>
                          <a:latin typeface="Huawei Sans" panose="020C0503030203020204" pitchFamily="34" charset="0"/>
                        </a:rPr>
                        <a:t>Data</a:t>
                      </a:r>
                      <a:endParaRPr lang="en-US" altLang="zh-CN" sz="1050" b="0" dirty="0" smtClean="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Tree>
    <p:extLst>
      <p:ext uri="{BB962C8B-B14F-4D97-AF65-F5344CB8AC3E}">
        <p14:creationId xmlns:p14="http://schemas.microsoft.com/office/powerpoint/2010/main" val="95348276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IPsec VPN</a:t>
            </a:r>
            <a:endParaRPr lang="en-US" altLang="zh-CN" dirty="0"/>
          </a:p>
        </p:txBody>
      </p:sp>
      <p:cxnSp>
        <p:nvCxnSpPr>
          <p:cNvPr id="53" name="Straight Connector 167"/>
          <p:cNvCxnSpPr/>
          <p:nvPr/>
        </p:nvCxnSpPr>
        <p:spPr bwMode="gray">
          <a:xfrm flipV="1">
            <a:off x="1491848" y="3759531"/>
            <a:ext cx="0" cy="741798"/>
          </a:xfrm>
          <a:prstGeom prst="line">
            <a:avLst/>
          </a:prstGeom>
          <a:noFill/>
          <a:ln w="57150" cap="flat" cmpd="sng" algn="ctr">
            <a:solidFill>
              <a:sysClr val="window" lastClr="FFFFFF">
                <a:lumMod val="50000"/>
              </a:sysClr>
            </a:solidFill>
            <a:prstDash val="solid"/>
            <a:miter lim="800000"/>
            <a:tailEnd type="triangle"/>
          </a:ln>
          <a:effectLst/>
        </p:spPr>
      </p:cxnSp>
      <p:sp>
        <p:nvSpPr>
          <p:cNvPr id="54" name="Line 9"/>
          <p:cNvSpPr>
            <a:spLocks noChangeShapeType="1"/>
          </p:cNvSpPr>
          <p:nvPr/>
        </p:nvSpPr>
        <p:spPr bwMode="gray">
          <a:xfrm>
            <a:off x="1265147"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sp>
        <p:nvSpPr>
          <p:cNvPr id="55" name="TextBox 9"/>
          <p:cNvSpPr txBox="1"/>
          <p:nvPr/>
        </p:nvSpPr>
        <p:spPr bwMode="gray">
          <a:xfrm>
            <a:off x="1057429" y="2950812"/>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R1</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56" name="TextBox 54"/>
          <p:cNvSpPr txBox="1"/>
          <p:nvPr/>
        </p:nvSpPr>
        <p:spPr bwMode="gray">
          <a:xfrm>
            <a:off x="544439" y="5702007"/>
            <a:ext cx="1441420"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PC1</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192.168.1.1/24</a:t>
            </a:r>
            <a:endParaRPr lang="en-US" sz="1400" b="0" dirty="0">
              <a:solidFill>
                <a:prstClr val="black"/>
              </a:solidFill>
              <a:latin typeface="Huawei Sans" panose="020C0503030203020204" pitchFamily="34" charset="0"/>
            </a:endParaRPr>
          </a:p>
        </p:txBody>
      </p:sp>
      <p:pic>
        <p:nvPicPr>
          <p:cNvPr id="57" name="图片 11" descr="开放网络-蓝.png"/>
          <p:cNvPicPr>
            <a:picLocks noChangeAspect="1"/>
          </p:cNvPicPr>
          <p:nvPr/>
        </p:nvPicPr>
        <p:blipFill>
          <a:blip r:embed="rId3" cstate="print"/>
          <a:stretch>
            <a:fillRect/>
          </a:stretch>
        </p:blipFill>
        <p:spPr bwMode="gray">
          <a:xfrm>
            <a:off x="1019871" y="5290977"/>
            <a:ext cx="490552" cy="377619"/>
          </a:xfrm>
          <a:prstGeom prst="rect">
            <a:avLst/>
          </a:prstGeom>
        </p:spPr>
      </p:pic>
      <p:pic>
        <p:nvPicPr>
          <p:cNvPr id="5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19693" y="3273172"/>
            <a:ext cx="490909" cy="401652"/>
          </a:xfrm>
          <a:prstGeom prst="rect">
            <a:avLst/>
          </a:prstGeom>
          <a:noFill/>
        </p:spPr>
      </p:pic>
      <p:sp>
        <p:nvSpPr>
          <p:cNvPr id="59" name="Freeform 159"/>
          <p:cNvSpPr/>
          <p:nvPr/>
        </p:nvSpPr>
        <p:spPr bwMode="gray">
          <a:xfrm flipH="1">
            <a:off x="1704672" y="2313521"/>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60" name="Line 9"/>
          <p:cNvSpPr>
            <a:spLocks noChangeShapeType="1"/>
          </p:cNvSpPr>
          <p:nvPr/>
        </p:nvSpPr>
        <p:spPr bwMode="gray">
          <a:xfrm>
            <a:off x="5339998"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sp>
        <p:nvSpPr>
          <p:cNvPr id="61" name="TextBox 9"/>
          <p:cNvSpPr txBox="1"/>
          <p:nvPr/>
        </p:nvSpPr>
        <p:spPr bwMode="gray">
          <a:xfrm>
            <a:off x="5141837" y="2950812"/>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R2</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2" name="TextBox 54"/>
          <p:cNvSpPr txBox="1"/>
          <p:nvPr/>
        </p:nvSpPr>
        <p:spPr bwMode="gray">
          <a:xfrm>
            <a:off x="4671387" y="5702007"/>
            <a:ext cx="1337226"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PC2</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172.16.1.1/24</a:t>
            </a:r>
            <a:endParaRPr lang="en-US" sz="1400" b="0" dirty="0">
              <a:solidFill>
                <a:prstClr val="black"/>
              </a:solidFill>
              <a:latin typeface="Huawei Sans" panose="020C0503030203020204" pitchFamily="34" charset="0"/>
            </a:endParaRPr>
          </a:p>
        </p:txBody>
      </p:sp>
      <p:pic>
        <p:nvPicPr>
          <p:cNvPr id="63" name="图片 11" descr="开放网络-蓝.png"/>
          <p:cNvPicPr>
            <a:picLocks noChangeAspect="1"/>
          </p:cNvPicPr>
          <p:nvPr/>
        </p:nvPicPr>
        <p:blipFill>
          <a:blip r:embed="rId3" cstate="print"/>
          <a:stretch>
            <a:fillRect/>
          </a:stretch>
        </p:blipFill>
        <p:spPr bwMode="gray">
          <a:xfrm>
            <a:off x="5094722" y="5290977"/>
            <a:ext cx="490552" cy="377619"/>
          </a:xfrm>
          <a:prstGeom prst="rect">
            <a:avLst/>
          </a:prstGeom>
        </p:spPr>
      </p:pic>
      <p:pic>
        <p:nvPicPr>
          <p:cNvPr id="6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094544" y="3273172"/>
            <a:ext cx="490909" cy="401652"/>
          </a:xfrm>
          <a:prstGeom prst="rect">
            <a:avLst/>
          </a:prstGeom>
          <a:noFill/>
        </p:spPr>
      </p:pic>
      <p:sp>
        <p:nvSpPr>
          <p:cNvPr id="65" name="Can 225"/>
          <p:cNvSpPr/>
          <p:nvPr/>
        </p:nvSpPr>
        <p:spPr bwMode="gray">
          <a:xfrm rot="5400000">
            <a:off x="3206076" y="1730855"/>
            <a:ext cx="266328" cy="3464616"/>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6" name="TextBox 9"/>
          <p:cNvSpPr txBox="1"/>
          <p:nvPr/>
        </p:nvSpPr>
        <p:spPr bwMode="gray">
          <a:xfrm>
            <a:off x="1476100"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1.1.1.1</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7" name="TextBox 9"/>
          <p:cNvSpPr txBox="1"/>
          <p:nvPr/>
        </p:nvSpPr>
        <p:spPr bwMode="gray">
          <a:xfrm>
            <a:off x="4415389"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2.2.2.2</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8" name="TextBox 9"/>
          <p:cNvSpPr txBox="1"/>
          <p:nvPr/>
        </p:nvSpPr>
        <p:spPr bwMode="gray">
          <a:xfrm>
            <a:off x="2468050" y="3309274"/>
            <a:ext cx="1669048"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IPsec VPN tunnel</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aphicFrame>
        <p:nvGraphicFramePr>
          <p:cNvPr id="69" name="表格 68"/>
          <p:cNvGraphicFramePr>
            <a:graphicFrameLocks noGrp="1"/>
          </p:cNvGraphicFramePr>
          <p:nvPr>
            <p:extLst/>
          </p:nvPr>
        </p:nvGraphicFramePr>
        <p:xfrm>
          <a:off x="1420826" y="4355062"/>
          <a:ext cx="1674066" cy="856080"/>
        </p:xfrm>
        <a:graphic>
          <a:graphicData uri="http://schemas.openxmlformats.org/drawingml/2006/table">
            <a:tbl>
              <a:tblPr firstRow="1" bandRow="1"/>
              <a:tblGrid>
                <a:gridCol w="891551"/>
                <a:gridCol w="782515"/>
              </a:tblGrid>
              <a:tr h="0">
                <a:tc>
                  <a:txBody>
                    <a:body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192.168.1.1</a:t>
                      </a:r>
                      <a:endParaRPr lang="en-US" altLang="zh-CN" sz="1050" b="0" kern="1200" dirty="0">
                        <a:solidFill>
                          <a:schemeClr val="bg1">
                            <a:lumMod val="50000"/>
                          </a:schemeClr>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lumMod val="50000"/>
                            </a:schemeClr>
                          </a:solidFill>
                          <a:latin typeface="Huawei Sans" panose="020C0503030203020204" pitchFamily="34" charset="0"/>
                        </a:rPr>
                        <a:t>172.16.1.1</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lumMod val="50000"/>
                            </a:schemeClr>
                          </a:solidFill>
                          <a:latin typeface="Huawei Sans" panose="020C0503030203020204" pitchFamily="34" charset="0"/>
                        </a:rPr>
                        <a:t>Data</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70" name="表格 69"/>
          <p:cNvGraphicFramePr>
            <a:graphicFrameLocks noGrp="1"/>
          </p:cNvGraphicFramePr>
          <p:nvPr>
            <p:extLst/>
          </p:nvPr>
        </p:nvGraphicFramePr>
        <p:xfrm>
          <a:off x="1420826" y="1033911"/>
          <a:ext cx="2148823" cy="1542482"/>
        </p:xfrm>
        <a:graphic>
          <a:graphicData uri="http://schemas.openxmlformats.org/drawingml/2006/table">
            <a:tbl>
              <a:tblPr firstRow="1" bandRow="1"/>
              <a:tblGrid>
                <a:gridCol w="1098186"/>
                <a:gridCol w="1050637"/>
              </a:tblGrid>
              <a:tr h="181810">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050" b="0" dirty="0" smtClean="0">
                          <a:solidFill>
                            <a:schemeClr val="tx1"/>
                          </a:solidFill>
                          <a:latin typeface="Huawei Sans" panose="020C0503030203020204" pitchFamily="34" charset="0"/>
                        </a:rPr>
                        <a:t>Source IP</a:t>
                      </a:r>
                      <a:endParaRPr lang="en-US" altLang="zh-CN" sz="105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FD89C"/>
                    </a:solidFill>
                  </a:tcPr>
                </a:tc>
                <a:tc>
                  <a:txBody>
                    <a:bodyPr/>
                    <a:lstStyle/>
                    <a:p>
                      <a:pPr marL="0" algn="ctr" defTabSz="914034" rtl="0" eaLnBrk="1" fontAlgn="ctr" latinLnBrk="0" hangingPunct="1"/>
                      <a:r>
                        <a:rPr lang="en-US" sz="1050" b="1" dirty="0" smtClean="0">
                          <a:solidFill>
                            <a:schemeClr val="tx1"/>
                          </a:solidFill>
                          <a:latin typeface="Huawei Sans" panose="020C0503030203020204" pitchFamily="34" charset="0"/>
                        </a:rPr>
                        <a:t>1.1.1.1</a:t>
                      </a:r>
                      <a:endParaRPr lang="en-US" altLang="zh-CN" sz="1050" b="1" kern="1200" dirty="0">
                        <a:solidFill>
                          <a:schemeClr val="tx1"/>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r>
              <a:tr h="307201">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tx1"/>
                          </a:solidFill>
                          <a:latin typeface="Huawei Sans" panose="020C0503030203020204" pitchFamily="34" charset="0"/>
                        </a:rPr>
                        <a:t>Destination IP</a:t>
                      </a:r>
                      <a:endParaRPr lang="en-US" altLang="zh-CN" sz="105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FD89C"/>
                    </a:solidFill>
                  </a:tcPr>
                </a:tc>
                <a:tc>
                  <a:txBody>
                    <a:bodyPr/>
                    <a:lstStyle/>
                    <a:p>
                      <a:pPr algn="ctr" fontAlgn="ctr"/>
                      <a:r>
                        <a:rPr lang="en-US" sz="1050" b="1" dirty="0" smtClean="0">
                          <a:solidFill>
                            <a:schemeClr val="tx1"/>
                          </a:solidFill>
                          <a:latin typeface="Huawei Sans" panose="020C0503030203020204" pitchFamily="34" charset="0"/>
                        </a:rPr>
                        <a:t>2.2.2.2</a:t>
                      </a:r>
                      <a:endParaRPr lang="en-US" altLang="zh-CN" sz="1050" b="1"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r>
              <a:tr h="181810">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tx1"/>
                          </a:solidFill>
                          <a:latin typeface="Huawei Sans" panose="020C0503030203020204" pitchFamily="34" charset="0"/>
                        </a:rPr>
                        <a:t>Security protocol header</a:t>
                      </a:r>
                      <a:endParaRPr lang="en-US" altLang="zh-CN" sz="105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r>
              <a:tr h="181810">
                <a:tc>
                  <a:txBody>
                    <a:body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192.168.1.1</a:t>
                      </a:r>
                      <a:endParaRPr lang="en-US" altLang="zh-CN" sz="1050" b="0" kern="1200" dirty="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07201">
                <a:tc>
                  <a:txBody>
                    <a:body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172.16.1.1</a:t>
                      </a:r>
                      <a:endParaRPr lang="en-US" altLang="zh-CN" sz="1050" b="0" kern="1200" dirty="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181810">
                <a:tc>
                  <a:txBody>
                    <a:body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algn="ctr" fontAlgn="ctr"/>
                      <a:r>
                        <a:rPr lang="en-US" sz="1050" dirty="0" smtClean="0">
                          <a:solidFill>
                            <a:schemeClr val="bg1">
                              <a:lumMod val="50000"/>
                            </a:schemeClr>
                          </a:solidFill>
                          <a:latin typeface="Huawei Sans" panose="020C0503030203020204" pitchFamily="34" charset="0"/>
                        </a:rPr>
                        <a:t>Data</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pic>
        <p:nvPicPr>
          <p:cNvPr id="71"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39103" y="2836693"/>
            <a:ext cx="335297" cy="274334"/>
          </a:xfrm>
          <a:prstGeom prst="rect">
            <a:avLst/>
          </a:prstGeom>
          <a:noFill/>
        </p:spPr>
      </p:pic>
      <p:pic>
        <p:nvPicPr>
          <p:cNvPr id="72"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48275" y="3678512"/>
            <a:ext cx="335297" cy="274334"/>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31079" y="2952929"/>
            <a:ext cx="335297" cy="274334"/>
          </a:xfrm>
          <a:prstGeom prst="rect">
            <a:avLst/>
          </a:prstGeom>
          <a:noFill/>
        </p:spPr>
      </p:pic>
      <p:cxnSp>
        <p:nvCxnSpPr>
          <p:cNvPr id="74" name="Straight Connector 167"/>
          <p:cNvCxnSpPr/>
          <p:nvPr/>
        </p:nvCxnSpPr>
        <p:spPr bwMode="gray">
          <a:xfrm>
            <a:off x="1420826" y="2676094"/>
            <a:ext cx="3673896" cy="0"/>
          </a:xfrm>
          <a:prstGeom prst="line">
            <a:avLst/>
          </a:prstGeom>
          <a:noFill/>
          <a:ln w="57150" cap="flat" cmpd="sng" algn="ctr">
            <a:solidFill>
              <a:srgbClr val="EC7061"/>
            </a:solidFill>
            <a:prstDash val="solid"/>
            <a:miter lim="800000"/>
            <a:tailEnd type="triangle"/>
          </a:ln>
          <a:effectLst/>
        </p:spPr>
      </p:cxnSp>
      <p:cxnSp>
        <p:nvCxnSpPr>
          <p:cNvPr id="75" name="Straight Connector 167"/>
          <p:cNvCxnSpPr/>
          <p:nvPr/>
        </p:nvCxnSpPr>
        <p:spPr bwMode="gray">
          <a:xfrm>
            <a:off x="5068488" y="4737382"/>
            <a:ext cx="0" cy="518831"/>
          </a:xfrm>
          <a:prstGeom prst="line">
            <a:avLst/>
          </a:prstGeom>
          <a:noFill/>
          <a:ln w="57150" cap="flat" cmpd="sng" algn="ctr">
            <a:solidFill>
              <a:sysClr val="window" lastClr="FFFFFF">
                <a:lumMod val="50000"/>
              </a:sysClr>
            </a:solidFill>
            <a:prstDash val="solid"/>
            <a:miter lim="800000"/>
            <a:tailEnd type="triangle"/>
          </a:ln>
          <a:effectLst/>
        </p:spPr>
      </p:cxnSp>
      <p:graphicFrame>
        <p:nvGraphicFramePr>
          <p:cNvPr id="76" name="表格 75"/>
          <p:cNvGraphicFramePr>
            <a:graphicFrameLocks noGrp="1"/>
          </p:cNvGraphicFramePr>
          <p:nvPr>
            <p:extLst/>
          </p:nvPr>
        </p:nvGraphicFramePr>
        <p:xfrm>
          <a:off x="3583572" y="4104158"/>
          <a:ext cx="1605821" cy="856080"/>
        </p:xfrm>
        <a:graphic>
          <a:graphicData uri="http://schemas.openxmlformats.org/drawingml/2006/table">
            <a:tbl>
              <a:tblPr firstRow="1" bandRow="1"/>
              <a:tblGrid>
                <a:gridCol w="812582"/>
                <a:gridCol w="793239"/>
              </a:tblGrid>
              <a:tr h="0">
                <a:tc>
                  <a:txBody>
                    <a:bodyPr/>
                    <a:lstStyle/>
                    <a:p>
                      <a:pPr algn="ctr" fontAlgn="ctr"/>
                      <a:r>
                        <a:rPr lang="en-US" sz="1050" b="0" dirty="0" smtClean="0">
                          <a:solidFill>
                            <a:schemeClr val="bg1"/>
                          </a:solidFill>
                          <a:latin typeface="Huawei Sans" panose="020C0503030203020204" pitchFamily="34" charset="0"/>
                        </a:rPr>
                        <a:t>Source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050" b="0" dirty="0" smtClean="0">
                          <a:solidFill>
                            <a:schemeClr val="bg1">
                              <a:lumMod val="50000"/>
                            </a:schemeClr>
                          </a:solidFill>
                          <a:latin typeface="Huawei Sans" panose="020C0503030203020204" pitchFamily="34" charset="0"/>
                        </a:rPr>
                        <a:t>192.168.1.1</a:t>
                      </a:r>
                      <a:endParaRPr lang="en-US" altLang="zh-CN" sz="1050" b="0" kern="1200" dirty="0">
                        <a:solidFill>
                          <a:schemeClr val="bg1">
                            <a:lumMod val="50000"/>
                          </a:schemeClr>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050" dirty="0" smtClean="0">
                          <a:solidFill>
                            <a:schemeClr val="bg1"/>
                          </a:solidFill>
                          <a:latin typeface="Huawei Sans" panose="020C0503030203020204" pitchFamily="34" charset="0"/>
                        </a:rPr>
                        <a:t>Destination IP</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b="0" dirty="0" smtClean="0">
                          <a:solidFill>
                            <a:schemeClr val="bg1">
                              <a:lumMod val="50000"/>
                            </a:schemeClr>
                          </a:solidFill>
                          <a:latin typeface="Huawei Sans" panose="020C0503030203020204" pitchFamily="34" charset="0"/>
                        </a:rPr>
                        <a:t>172.16.1.1</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050" dirty="0" smtClean="0">
                          <a:solidFill>
                            <a:schemeClr val="bg1"/>
                          </a:solidFill>
                          <a:latin typeface="Huawei Sans" panose="020C0503030203020204" pitchFamily="34" charset="0"/>
                        </a:rPr>
                        <a:t>Payload</a:t>
                      </a:r>
                      <a:endParaRPr lang="en-US" altLang="zh-CN" sz="105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050" dirty="0" smtClean="0">
                          <a:solidFill>
                            <a:schemeClr val="bg1">
                              <a:lumMod val="50000"/>
                            </a:schemeClr>
                          </a:solidFill>
                          <a:latin typeface="Huawei Sans" panose="020C0503030203020204" pitchFamily="34" charset="0"/>
                        </a:rPr>
                        <a:t>Data</a:t>
                      </a:r>
                      <a:endParaRPr lang="en-US" altLang="zh-CN" sz="105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
        <p:nvSpPr>
          <p:cNvPr id="77" name="圆角矩形 76"/>
          <p:cNvSpPr/>
          <p:nvPr/>
        </p:nvSpPr>
        <p:spPr bwMode="gray">
          <a:xfrm>
            <a:off x="6096000" y="1601786"/>
            <a:ext cx="5649913" cy="4066809"/>
          </a:xfrm>
          <a:prstGeom prst="roundRect">
            <a:avLst>
              <a:gd name="adj" fmla="val 898"/>
            </a:avLst>
          </a:prstGeom>
          <a:noFill/>
          <a:ln w="9525" cap="flat" cmpd="sng" algn="ctr">
            <a:noFill/>
            <a:prstDash val="solid"/>
            <a:miter lim="800000"/>
          </a:ln>
          <a:effectLst/>
        </p:spPr>
        <p:txBody>
          <a:bodyPr rtlCol="0" anchor="t" anchorCtr="0"/>
          <a:lstStyle/>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Internet Protocol Security (IPsec) is a set of open network security protocols defined by the Internet Engineering Task Force (IETF) and is used to protect transmitted data and reduce the risk of information leakage. </a:t>
            </a:r>
          </a:p>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Through encryption and authentication, IPsec ensures secure service data transmission over the Internet from the following dimensions:</a:t>
            </a: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Data source authentication</a:t>
            </a: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Data encryption</a:t>
            </a: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Data integrity verification</a:t>
            </a: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Anti-replay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6690807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L2TP VPN</a:t>
            </a:r>
            <a:endParaRPr lang="en-US" altLang="zh-CN" dirty="0"/>
          </a:p>
        </p:txBody>
      </p:sp>
      <p:sp>
        <p:nvSpPr>
          <p:cNvPr id="7" name="Freeform 159"/>
          <p:cNvSpPr/>
          <p:nvPr/>
        </p:nvSpPr>
        <p:spPr bwMode="gray">
          <a:xfrm flipH="1">
            <a:off x="2091390" y="4862696"/>
            <a:ext cx="2526908" cy="1263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 name="图片 42" descr="大型网管-蓝.png"/>
          <p:cNvPicPr>
            <a:picLocks noChangeAspect="1"/>
          </p:cNvPicPr>
          <p:nvPr/>
        </p:nvPicPr>
        <p:blipFill>
          <a:blip r:embed="rId3" cstate="print"/>
          <a:stretch>
            <a:fillRect/>
          </a:stretch>
        </p:blipFill>
        <p:spPr bwMode="gray">
          <a:xfrm>
            <a:off x="3325844" y="5566459"/>
            <a:ext cx="539607" cy="441817"/>
          </a:xfrm>
          <a:prstGeom prst="rect">
            <a:avLst/>
          </a:prstGeom>
        </p:spPr>
      </p:pic>
      <p:sp>
        <p:nvSpPr>
          <p:cNvPr id="53" name="Freeform 159"/>
          <p:cNvSpPr/>
          <p:nvPr/>
        </p:nvSpPr>
        <p:spPr bwMode="gray">
          <a:xfrm flipH="1">
            <a:off x="1652390" y="1753986"/>
            <a:ext cx="3854792" cy="20628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54" name="组合 362"/>
          <p:cNvGrpSpPr>
            <a:grpSpLocks/>
          </p:cNvGrpSpPr>
          <p:nvPr/>
        </p:nvGrpSpPr>
        <p:grpSpPr bwMode="gray">
          <a:xfrm>
            <a:off x="3382660" y="2171084"/>
            <a:ext cx="510160" cy="510160"/>
            <a:chOff x="373063" y="2114551"/>
            <a:chExt cx="1114425" cy="1116013"/>
          </a:xfrm>
        </p:grpSpPr>
        <p:sp>
          <p:nvSpPr>
            <p:cNvPr id="55"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grpSp>
          <p:nvGrpSpPr>
            <p:cNvPr id="56" name="组合 341"/>
            <p:cNvGrpSpPr>
              <a:grpSpLocks/>
            </p:cNvGrpSpPr>
            <p:nvPr/>
          </p:nvGrpSpPr>
          <p:grpSpPr bwMode="gray">
            <a:xfrm>
              <a:off x="649288" y="2289176"/>
              <a:ext cx="561975" cy="769938"/>
              <a:chOff x="649288" y="2289176"/>
              <a:chExt cx="561975" cy="769938"/>
            </a:xfrm>
          </p:grpSpPr>
          <p:sp>
            <p:nvSpPr>
              <p:cNvPr id="57"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58"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59"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0"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1"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62"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grpSp>
      </p:grpSp>
      <p:sp>
        <p:nvSpPr>
          <p:cNvPr id="63" name="文本框 62"/>
          <p:cNvSpPr txBox="1"/>
          <p:nvPr/>
        </p:nvSpPr>
        <p:spPr bwMode="gray">
          <a:xfrm>
            <a:off x="3877588" y="2182163"/>
            <a:ext cx="897649" cy="630942"/>
          </a:xfrm>
          <a:prstGeom prst="rect">
            <a:avLst/>
          </a:prstGeom>
          <a:noFill/>
        </p:spPr>
        <p:txBody>
          <a:bodyPr wrap="square" rtlCol="0">
            <a:spAutoFit/>
          </a:bodyPr>
          <a:lstStyle/>
          <a:p>
            <a:pPr algn="ctr" defTabSz="914400" fontAlgn="ctr">
              <a:defRPr/>
            </a:pPr>
            <a:r>
              <a:rPr lang="en-US" sz="1100" dirty="0" smtClean="0">
                <a:latin typeface="Huawei Sans" panose="020C0503030203020204" pitchFamily="34" charset="0"/>
              </a:rPr>
              <a:t>LAC</a:t>
            </a:r>
            <a:endParaRPr kumimoji="0" lang="en-US" altLang="zh-CN" sz="1100"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Remote OA user</a:t>
            </a:r>
            <a:endParaRPr lang="en-US" altLang="zh-CN" sz="1200" dirty="0">
              <a:solidFill>
                <a:schemeClr val="bg1">
                  <a:lumMod val="50000"/>
                </a:schemeClr>
              </a:solidFill>
              <a:latin typeface="Huawei Sans" panose="020C0503030203020204" pitchFamily="34" charset="0"/>
            </a:endParaRPr>
          </a:p>
        </p:txBody>
      </p:sp>
      <p:grpSp>
        <p:nvGrpSpPr>
          <p:cNvPr id="70" name="组合 69"/>
          <p:cNvGrpSpPr/>
          <p:nvPr/>
        </p:nvGrpSpPr>
        <p:grpSpPr bwMode="gray">
          <a:xfrm>
            <a:off x="3487746" y="2660691"/>
            <a:ext cx="276999" cy="2038013"/>
            <a:chOff x="3487746" y="2759605"/>
            <a:chExt cx="276999" cy="1985215"/>
          </a:xfrm>
        </p:grpSpPr>
        <p:sp>
          <p:nvSpPr>
            <p:cNvPr id="64"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5" name="文本框 64"/>
            <p:cNvSpPr txBox="1"/>
            <p:nvPr/>
          </p:nvSpPr>
          <p:spPr bwMode="gray">
            <a:xfrm rot="16200000">
              <a:off x="2921864" y="3613713"/>
              <a:ext cx="140876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pSp>
      <p:sp>
        <p:nvSpPr>
          <p:cNvPr id="67" name="文本框 66"/>
          <p:cNvSpPr txBox="1"/>
          <p:nvPr/>
        </p:nvSpPr>
        <p:spPr bwMode="gray">
          <a:xfrm>
            <a:off x="2091389" y="5566459"/>
            <a:ext cx="1261853"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Enterprise headquarters</a:t>
            </a:r>
            <a:endParaRPr kumimoji="0" lang="en-US" altLang="zh-CN" sz="1200" b="0" i="0" u="none" strike="noStrike" kern="0" cap="none" spc="0" normalizeH="0" baseline="0" noProof="0" dirty="0" smtClean="0">
              <a:ln>
                <a:noFill/>
              </a:ln>
              <a:effectLst/>
              <a:uLnTx/>
              <a:uFillTx/>
              <a:latin typeface="Huawei Sans" panose="020C0503030203020204" pitchFamily="34" charset="0"/>
            </a:endParaRPr>
          </a:p>
        </p:txBody>
      </p:sp>
      <p:sp>
        <p:nvSpPr>
          <p:cNvPr id="68" name="文本框 67"/>
          <p:cNvSpPr txBox="1"/>
          <p:nvPr/>
        </p:nvSpPr>
        <p:spPr bwMode="gray">
          <a:xfrm>
            <a:off x="3813767" y="3450088"/>
            <a:ext cx="1484143" cy="276999"/>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altLang="zh-CN" sz="1200" dirty="0">
              <a:solidFill>
                <a:schemeClr val="bg1">
                  <a:lumMod val="50000"/>
                </a:schemeClr>
              </a:solidFill>
              <a:latin typeface="Huawei Sans" panose="020C0503030203020204" pitchFamily="34" charset="0"/>
            </a:endParaRPr>
          </a:p>
        </p:txBody>
      </p:sp>
      <p:sp>
        <p:nvSpPr>
          <p:cNvPr id="5" name="Freeform 159"/>
          <p:cNvSpPr/>
          <p:nvPr/>
        </p:nvSpPr>
        <p:spPr bwMode="gray">
          <a:xfrm flipH="1">
            <a:off x="439630" y="1680409"/>
            <a:ext cx="1579129" cy="10121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sp>
        <p:nvSpPr>
          <p:cNvPr id="11" name="TextBox 9"/>
          <p:cNvSpPr txBox="1"/>
          <p:nvPr/>
        </p:nvSpPr>
        <p:spPr bwMode="gray">
          <a:xfrm>
            <a:off x="1981654" y="1941540"/>
            <a:ext cx="49471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LAC</a:t>
            </a:r>
            <a:endParaRPr lang="en-US" sz="1400" dirty="0">
              <a:latin typeface="Huawei Sans" panose="020C0503030203020204" pitchFamily="34" charset="0"/>
            </a:endParaRPr>
          </a:p>
        </p:txBody>
      </p:sp>
      <p:pic>
        <p:nvPicPr>
          <p:cNvPr id="12" name="图片 51" descr="交换机.png"/>
          <p:cNvPicPr>
            <a:picLocks noChangeAspect="1"/>
          </p:cNvPicPr>
          <p:nvPr/>
        </p:nvPicPr>
        <p:blipFill>
          <a:blip r:embed="rId4" cstate="print"/>
          <a:stretch>
            <a:fillRect/>
          </a:stretch>
        </p:blipFill>
        <p:spPr bwMode="gray">
          <a:xfrm>
            <a:off x="1230225" y="2210784"/>
            <a:ext cx="540000" cy="441817"/>
          </a:xfrm>
          <a:prstGeom prst="rect">
            <a:avLst/>
          </a:prstGeom>
        </p:spPr>
      </p:pic>
      <p:sp>
        <p:nvSpPr>
          <p:cNvPr id="13" name="TextBox 13"/>
          <p:cNvSpPr txBox="1"/>
          <p:nvPr/>
        </p:nvSpPr>
        <p:spPr bwMode="gray">
          <a:xfrm>
            <a:off x="643523" y="1807341"/>
            <a:ext cx="1139822" cy="46166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600" b="0" i="0" u="none" strike="noStrike" kern="0" cap="none" spc="0" normalizeH="0" baseline="0">
                <a:ln>
                  <a:noFill/>
                </a:ln>
                <a:solidFill>
                  <a:prstClr val="white">
                    <a:lumMod val="50000"/>
                  </a:prstClr>
                </a:solidFill>
                <a:effectLst/>
                <a:uLnTx/>
                <a:uFillTx/>
              </a:defRPr>
            </a:lvl1pPr>
          </a:lstStyle>
          <a:p>
            <a:pPr algn="ctr" fontAlgn="ctr"/>
            <a:r>
              <a:rPr lang="en-US" sz="1200" dirty="0" smtClean="0">
                <a:latin typeface="Huawei Sans" panose="020C0503030203020204" pitchFamily="34" charset="0"/>
              </a:rPr>
              <a:t>Enterprise branch</a:t>
            </a:r>
            <a:endParaRPr lang="en-US" altLang="zh-CN" sz="1200" dirty="0">
              <a:latin typeface="Huawei Sans" panose="020C0503030203020204" pitchFamily="34" charset="0"/>
            </a:endParaRPr>
          </a:p>
        </p:txBody>
      </p:sp>
      <p:grpSp>
        <p:nvGrpSpPr>
          <p:cNvPr id="76" name="组合 75"/>
          <p:cNvGrpSpPr/>
          <p:nvPr/>
        </p:nvGrpSpPr>
        <p:grpSpPr bwMode="gray">
          <a:xfrm rot="19880318">
            <a:off x="2811543" y="2522460"/>
            <a:ext cx="276999" cy="2308946"/>
            <a:chOff x="3487746" y="2759605"/>
            <a:chExt cx="276999" cy="1985215"/>
          </a:xfrm>
        </p:grpSpPr>
        <p:sp>
          <p:nvSpPr>
            <p:cNvPr id="77"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78" name="文本框 77"/>
            <p:cNvSpPr txBox="1"/>
            <p:nvPr/>
          </p:nvSpPr>
          <p:spPr bwMode="gray">
            <a:xfrm rot="5400000">
              <a:off x="3004517" y="3613713"/>
              <a:ext cx="124345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pSp>
      <p:pic>
        <p:nvPicPr>
          <p:cNvPr id="6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41326" y="4698704"/>
            <a:ext cx="540000" cy="442800"/>
          </a:xfrm>
          <a:prstGeom prst="rect">
            <a:avLst/>
          </a:prstGeom>
        </p:spPr>
      </p:pic>
      <p:pic>
        <p:nvPicPr>
          <p:cNvPr id="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66719" y="2217891"/>
            <a:ext cx="540000" cy="442800"/>
          </a:xfrm>
          <a:prstGeom prst="rect">
            <a:avLst/>
          </a:prstGeom>
        </p:spPr>
      </p:pic>
      <p:sp>
        <p:nvSpPr>
          <p:cNvPr id="79" name="圆角矩形 78"/>
          <p:cNvSpPr/>
          <p:nvPr/>
        </p:nvSpPr>
        <p:spPr bwMode="gray">
          <a:xfrm>
            <a:off x="5883270" y="1417880"/>
            <a:ext cx="5846856" cy="4341414"/>
          </a:xfrm>
          <a:prstGeom prst="roundRect">
            <a:avLst>
              <a:gd name="adj" fmla="val 898"/>
            </a:avLst>
          </a:prstGeom>
          <a:noFill/>
          <a:ln w="9525" cap="flat" cmpd="sng" algn="ctr">
            <a:noFill/>
            <a:prstDash val="solid"/>
            <a:miter lim="800000"/>
          </a:ln>
          <a:effectLst/>
        </p:spPr>
        <p:txBody>
          <a:bodyPr rtlCol="0" anchor="t" anchorCtr="0"/>
          <a:lstStyle/>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L2TP extends the application of the Point-to-Point Protocol (PPP). It is a VPN that provides access services for traveling employees or enterprise branches to remotely access intranet resources.</a:t>
            </a:r>
            <a:endParaRPr lang="en-US" altLang="zh-CN" sz="1400" dirty="0">
              <a:latin typeface="Huawei Sans" panose="020C0503030203020204" pitchFamily="34" charset="0"/>
            </a:endParaRPr>
          </a:p>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The L2TP network architecture includes an L2TP access concentrator (LAC) and an L2TP network server (LNS).</a:t>
            </a:r>
            <a:endParaRPr lang="en-US" altLang="zh-CN" sz="1400" dirty="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An LAC provides PPP and L2TP processing capabilities. The LAC establishes an L2TP tunnel with the LNS. In different networking environments, the LAC can be a gateway or a terminal. The LAC can initiate requests of establishing multiple L2TP tunnels to isolate data flows.</a:t>
            </a: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The LNS is the remote device of the LAC. That is, an L2TP tunnel is established between the LAC and the LNS. The LNS is located at the border between the private network and public network of the enterprise headquarters and is usually the gateway of the enterprise headquarters.</a:t>
            </a:r>
          </a:p>
          <a:p>
            <a:pPr marL="536575" lvl="1" indent="-263525" defTabSz="914400" fontAlgn="ctr">
              <a:lnSpc>
                <a:spcPct val="140000"/>
              </a:lnSpc>
              <a:spcAft>
                <a:spcPts val="600"/>
              </a:spcAft>
              <a:buFont typeface="Huawei Sans" panose="020C0503030203020204" pitchFamily="34" charset="0"/>
              <a:buChar char="▫"/>
            </a:pPr>
            <a:endParaRPr lang="en-US" altLang="zh-CN" sz="1200" dirty="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14834112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b="1" dirty="0" smtClean="0"/>
              <a:t>Campus Network Architecture</a:t>
            </a:r>
            <a:endParaRPr lang="en-US" altLang="zh-CN" sz="2000" b="1" dirty="0" smtClean="0">
              <a:sym typeface="Huawei Sans" panose="020C0503030203020204" pitchFamily="34" charset="0"/>
            </a:endParaRPr>
          </a:p>
          <a:p>
            <a:r>
              <a:rPr lang="en-US" sz="2000" dirty="0" smtClean="0">
                <a:solidFill>
                  <a:schemeClr val="bg1">
                    <a:lumMod val="50000"/>
                  </a:schemeClr>
                </a:solidFill>
              </a:rPr>
              <a:t>Ethernet Switching Basics</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Wireless Access</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Reliability</a:t>
            </a:r>
          </a:p>
          <a:p>
            <a:r>
              <a:rPr lang="en-US" sz="2000" dirty="0" smtClean="0">
                <a:solidFill>
                  <a:schemeClr val="bg1">
                    <a:lumMod val="50000"/>
                  </a:schemeClr>
                </a:solidFill>
              </a:rPr>
              <a:t>Network Service and Management</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VPN</a:t>
            </a:r>
            <a:endParaRPr lang="en-US" altLang="zh-CN" sz="2000" dirty="0">
              <a:solidFill>
                <a:schemeClr val="bg1">
                  <a:lumMod val="50000"/>
                </a:schemeClr>
              </a:solidFill>
            </a:endParaRPr>
          </a:p>
        </p:txBody>
      </p:sp>
    </p:spTree>
    <p:extLst>
      <p:ext uri="{BB962C8B-B14F-4D97-AF65-F5344CB8AC3E}">
        <p14:creationId xmlns:p14="http://schemas.microsoft.com/office/powerpoint/2010/main" val="25220485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SSL VPN</a:t>
            </a:r>
            <a:endParaRPr lang="en-US" altLang="zh-CN" dirty="0"/>
          </a:p>
        </p:txBody>
      </p:sp>
      <p:cxnSp>
        <p:nvCxnSpPr>
          <p:cNvPr id="27" name="Straight Connector 167"/>
          <p:cNvCxnSpPr/>
          <p:nvPr/>
        </p:nvCxnSpPr>
        <p:spPr bwMode="gray">
          <a:xfrm>
            <a:off x="3568033" y="4699189"/>
            <a:ext cx="0" cy="874477"/>
          </a:xfrm>
          <a:prstGeom prst="line">
            <a:avLst/>
          </a:prstGeom>
          <a:noFill/>
          <a:ln w="19050" cap="flat" cmpd="sng" algn="ctr">
            <a:solidFill>
              <a:sysClr val="window" lastClr="FFFFFF">
                <a:lumMod val="50000"/>
              </a:sysClr>
            </a:solidFill>
            <a:prstDash val="solid"/>
            <a:miter lim="800000"/>
          </a:ln>
          <a:effectLst/>
        </p:spPr>
      </p:cxnSp>
      <p:sp>
        <p:nvSpPr>
          <p:cNvPr id="28" name="任意多边形 27"/>
          <p:cNvSpPr/>
          <p:nvPr/>
        </p:nvSpPr>
        <p:spPr bwMode="gray">
          <a:xfrm rot="5400000">
            <a:off x="1336018" y="3249256"/>
            <a:ext cx="1232202" cy="2899866"/>
          </a:xfrm>
          <a:custGeom>
            <a:avLst/>
            <a:gdLst>
              <a:gd name="connsiteX0" fmla="*/ 0 w 1374250"/>
              <a:gd name="connsiteY0" fmla="*/ 2669047 h 2669047"/>
              <a:gd name="connsiteX1" fmla="*/ 0 w 1374250"/>
              <a:gd name="connsiteY1" fmla="*/ 930840 h 2669047"/>
              <a:gd name="connsiteX2" fmla="*/ 186664 w 1374250"/>
              <a:gd name="connsiteY2" fmla="*/ 748651 h 2669047"/>
              <a:gd name="connsiteX3" fmla="*/ 463043 w 1374250"/>
              <a:gd name="connsiteY3" fmla="*/ 748651 h 2669047"/>
              <a:gd name="connsiteX4" fmla="*/ 463043 w 1374250"/>
              <a:gd name="connsiteY4" fmla="*/ 38645 h 2669047"/>
              <a:gd name="connsiteX5" fmla="*/ 502637 w 1374250"/>
              <a:gd name="connsiteY5" fmla="*/ 0 h 2669047"/>
              <a:gd name="connsiteX6" fmla="*/ 886752 w 1374250"/>
              <a:gd name="connsiteY6" fmla="*/ 0 h 2669047"/>
              <a:gd name="connsiteX7" fmla="*/ 926346 w 1374250"/>
              <a:gd name="connsiteY7" fmla="*/ 38645 h 2669047"/>
              <a:gd name="connsiteX8" fmla="*/ 926346 w 1374250"/>
              <a:gd name="connsiteY8" fmla="*/ 748651 h 2669047"/>
              <a:gd name="connsiteX9" fmla="*/ 1187586 w 1374250"/>
              <a:gd name="connsiteY9" fmla="*/ 748651 h 2669047"/>
              <a:gd name="connsiteX10" fmla="*/ 1374250 w 1374250"/>
              <a:gd name="connsiteY10" fmla="*/ 930840 h 2669047"/>
              <a:gd name="connsiteX11" fmla="*/ 1374250 w 1374250"/>
              <a:gd name="connsiteY11" fmla="*/ 2669047 h 26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4250" h="2669047">
                <a:moveTo>
                  <a:pt x="0" y="2669047"/>
                </a:moveTo>
                <a:lnTo>
                  <a:pt x="0" y="930840"/>
                </a:lnTo>
                <a:cubicBezTo>
                  <a:pt x="0" y="830219"/>
                  <a:pt x="83572" y="748651"/>
                  <a:pt x="186664" y="748651"/>
                </a:cubicBezTo>
                <a:lnTo>
                  <a:pt x="463043" y="748651"/>
                </a:lnTo>
                <a:lnTo>
                  <a:pt x="463043" y="38645"/>
                </a:lnTo>
                <a:cubicBezTo>
                  <a:pt x="463043" y="17301"/>
                  <a:pt x="480770" y="0"/>
                  <a:pt x="502637" y="0"/>
                </a:cubicBezTo>
                <a:lnTo>
                  <a:pt x="886752" y="0"/>
                </a:lnTo>
                <a:cubicBezTo>
                  <a:pt x="908620" y="0"/>
                  <a:pt x="926346" y="17301"/>
                  <a:pt x="926346" y="38645"/>
                </a:cubicBezTo>
                <a:lnTo>
                  <a:pt x="926346" y="748651"/>
                </a:lnTo>
                <a:lnTo>
                  <a:pt x="1187586" y="748651"/>
                </a:lnTo>
                <a:cubicBezTo>
                  <a:pt x="1290678" y="748651"/>
                  <a:pt x="1374250" y="830219"/>
                  <a:pt x="1374250" y="930840"/>
                </a:cubicBezTo>
                <a:lnTo>
                  <a:pt x="1374250" y="2669047"/>
                </a:lnTo>
                <a:close/>
              </a:path>
            </a:pathLst>
          </a:custGeom>
          <a:gradFill>
            <a:gsLst>
              <a:gs pos="0">
                <a:sysClr val="window" lastClr="FFFFFF"/>
              </a:gs>
              <a:gs pos="100000">
                <a:srgbClr val="FEEEC1"/>
              </a:gs>
            </a:gsLst>
            <a:lin ang="16200000" scaled="1"/>
          </a:gradFill>
          <a:ln w="12700" cap="flat" cmpd="sng" algn="ctr">
            <a:gradFill flip="none" rotWithShape="1">
              <a:gsLst>
                <a:gs pos="0">
                  <a:srgbClr val="1AABE2">
                    <a:lumMod val="5000"/>
                    <a:lumOff val="95000"/>
                    <a:alpha val="0"/>
                  </a:srgbClr>
                </a:gs>
                <a:gs pos="62000">
                  <a:srgbClr val="FFD17D"/>
                </a:gs>
              </a:gsLst>
              <a:lin ang="16200000" scaled="1"/>
              <a:tileRect/>
            </a:gradFill>
            <a:prstDash val="solid"/>
            <a:miter lim="800000"/>
          </a:ln>
          <a:effectLst/>
        </p:spPr>
        <p:txBody>
          <a:bodyPr wrap="square" lIns="46785" tIns="143958" rIns="46785" bIns="45705" rtlCol="0" anchor="t" anchorCtr="0">
            <a:noAutofit/>
          </a:bodyPr>
          <a:lstStyle/>
          <a:p>
            <a:pPr marL="0" marR="0" lvl="0" indent="0" algn="ctr" defTabSz="914400" eaLnBrk="1" fontAlgn="ctr" latinLnBrk="0" hangingPunct="1">
              <a:lnSpc>
                <a:spcPct val="150000"/>
              </a:lnSpc>
              <a:spcBef>
                <a:spcPts val="0"/>
              </a:spcBef>
              <a:spcAft>
                <a:spcPts val="1200"/>
              </a:spcAft>
              <a:buClrTx/>
              <a:buSzTx/>
              <a:buFontTx/>
              <a:buNone/>
              <a:tabLst/>
              <a:defRPr/>
            </a:pPr>
            <a:endParaRPr kumimoji="0" lang="en-US" altLang="zh-CN" sz="15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endParaRPr>
          </a:p>
        </p:txBody>
      </p:sp>
      <p:cxnSp>
        <p:nvCxnSpPr>
          <p:cNvPr id="29" name="Straight Connector 167"/>
          <p:cNvCxnSpPr/>
          <p:nvPr/>
        </p:nvCxnSpPr>
        <p:spPr bwMode="gray">
          <a:xfrm flipH="1">
            <a:off x="1697712" y="4702230"/>
            <a:ext cx="1609090" cy="0"/>
          </a:xfrm>
          <a:prstGeom prst="line">
            <a:avLst/>
          </a:prstGeom>
          <a:noFill/>
          <a:ln w="19050" cap="flat" cmpd="sng" algn="ctr">
            <a:solidFill>
              <a:sysClr val="window" lastClr="FFFFFF">
                <a:lumMod val="50000"/>
              </a:sysClr>
            </a:solidFill>
            <a:prstDash val="solid"/>
            <a:miter lim="800000"/>
          </a:ln>
          <a:effectLst/>
        </p:spPr>
      </p:cxnSp>
      <p:pic>
        <p:nvPicPr>
          <p:cNvPr id="30" name="图片 87" descr="汇聚交换机.png"/>
          <p:cNvPicPr>
            <a:picLocks noChangeAspect="1"/>
          </p:cNvPicPr>
          <p:nvPr/>
        </p:nvPicPr>
        <p:blipFill>
          <a:blip r:embed="rId3" cstate="print"/>
          <a:stretch>
            <a:fillRect/>
          </a:stretch>
        </p:blipFill>
        <p:spPr bwMode="gray">
          <a:xfrm>
            <a:off x="3322579" y="5573666"/>
            <a:ext cx="490909" cy="401653"/>
          </a:xfrm>
          <a:prstGeom prst="rect">
            <a:avLst/>
          </a:prstGeom>
        </p:spPr>
      </p:pic>
      <p:pic>
        <p:nvPicPr>
          <p:cNvPr id="31" name="图片 30" descr="交换机.png"/>
          <p:cNvPicPr>
            <a:picLocks noChangeAspect="1"/>
          </p:cNvPicPr>
          <p:nvPr/>
        </p:nvPicPr>
        <p:blipFill>
          <a:blip r:embed="rId4" cstate="print"/>
          <a:stretch>
            <a:fillRect/>
          </a:stretch>
        </p:blipFill>
        <p:spPr bwMode="gray">
          <a:xfrm>
            <a:off x="1229062" y="4505569"/>
            <a:ext cx="490909" cy="401652"/>
          </a:xfrm>
          <a:prstGeom prst="rect">
            <a:avLst/>
          </a:prstGeom>
        </p:spPr>
      </p:pic>
      <p:pic>
        <p:nvPicPr>
          <p:cNvPr id="32"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41333" y="4443807"/>
            <a:ext cx="653400" cy="534600"/>
          </a:xfrm>
          <a:prstGeom prst="rect">
            <a:avLst/>
          </a:prstGeom>
        </p:spPr>
      </p:pic>
      <p:sp>
        <p:nvSpPr>
          <p:cNvPr id="33" name="文本框 32"/>
          <p:cNvSpPr txBox="1"/>
          <p:nvPr/>
        </p:nvSpPr>
        <p:spPr bwMode="gray">
          <a:xfrm>
            <a:off x="1474516" y="4105253"/>
            <a:ext cx="643125"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dirty="0" smtClean="0">
                <a:solidFill>
                  <a:srgbClr val="ED6D00"/>
                </a:solidFill>
                <a:latin typeface="Huawei Sans" panose="020C0503030203020204" pitchFamily="34" charset="0"/>
              </a:rPr>
              <a:t>DMZ</a:t>
            </a:r>
            <a:endParaRPr kumimoji="0" lang="en-US" altLang="zh-CN" sz="1600" b="0" i="0" u="none" strike="noStrike" kern="0" cap="none" spc="0" normalizeH="0" baseline="0" noProof="0" dirty="0" smtClean="0">
              <a:ln>
                <a:noFill/>
              </a:ln>
              <a:solidFill>
                <a:srgbClr val="ED6D00"/>
              </a:solidFill>
              <a:effectLst/>
              <a:uLnTx/>
              <a:uFillTx/>
              <a:latin typeface="Huawei Sans" panose="020C0503030203020204" pitchFamily="34" charset="0"/>
            </a:endParaRPr>
          </a:p>
        </p:txBody>
      </p:sp>
      <p:sp>
        <p:nvSpPr>
          <p:cNvPr id="34" name="Freeform 159"/>
          <p:cNvSpPr/>
          <p:nvPr/>
        </p:nvSpPr>
        <p:spPr bwMode="gray">
          <a:xfrm flipH="1">
            <a:off x="1594177" y="1632191"/>
            <a:ext cx="3750614" cy="19605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35" name="组合 362"/>
          <p:cNvGrpSpPr>
            <a:grpSpLocks/>
          </p:cNvGrpSpPr>
          <p:nvPr/>
        </p:nvGrpSpPr>
        <p:grpSpPr bwMode="gray">
          <a:xfrm>
            <a:off x="3312953" y="2151760"/>
            <a:ext cx="510160" cy="510160"/>
            <a:chOff x="373063" y="2114551"/>
            <a:chExt cx="1114425" cy="1116013"/>
          </a:xfrm>
        </p:grpSpPr>
        <p:sp>
          <p:nvSpPr>
            <p:cNvPr id="3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grpSp>
          <p:nvGrpSpPr>
            <p:cNvPr id="37" name="组合 341"/>
            <p:cNvGrpSpPr>
              <a:grpSpLocks/>
            </p:cNvGrpSpPr>
            <p:nvPr/>
          </p:nvGrpSpPr>
          <p:grpSpPr bwMode="gray">
            <a:xfrm>
              <a:off x="649288" y="2289176"/>
              <a:ext cx="561975" cy="769938"/>
              <a:chOff x="649288" y="2289176"/>
              <a:chExt cx="561975" cy="769938"/>
            </a:xfrm>
          </p:grpSpPr>
          <p:sp>
            <p:nvSpPr>
              <p:cNvPr id="3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3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grpSp>
      </p:grpSp>
      <p:sp>
        <p:nvSpPr>
          <p:cNvPr id="44" name="文本框 43"/>
          <p:cNvSpPr txBox="1"/>
          <p:nvPr/>
        </p:nvSpPr>
        <p:spPr bwMode="gray">
          <a:xfrm>
            <a:off x="3855167" y="2111912"/>
            <a:ext cx="1133225" cy="584775"/>
          </a:xfrm>
          <a:prstGeom prst="rect">
            <a:avLst/>
          </a:prstGeom>
          <a:noFill/>
        </p:spPr>
        <p:txBody>
          <a:bodyPr wrap="square" rtlCol="0">
            <a:spAutoFit/>
          </a:bodyPr>
          <a:lstStyle/>
          <a:p>
            <a:pPr fontAlgn="ctr"/>
            <a:r>
              <a:rPr lang="en-US" sz="1600" dirty="0" smtClean="0">
                <a:solidFill>
                  <a:schemeClr val="bg1">
                    <a:lumMod val="50000"/>
                  </a:schemeClr>
                </a:solidFill>
                <a:latin typeface="Huawei Sans" panose="020C0503030203020204" pitchFamily="34" charset="0"/>
              </a:rPr>
              <a:t>Remote OA user</a:t>
            </a:r>
            <a:endParaRPr lang="en-US" altLang="zh-CN" sz="1600" dirty="0">
              <a:solidFill>
                <a:schemeClr val="bg1">
                  <a:lumMod val="50000"/>
                </a:schemeClr>
              </a:solidFill>
              <a:latin typeface="Huawei Sans" panose="020C0503030203020204" pitchFamily="34" charset="0"/>
            </a:endParaRPr>
          </a:p>
        </p:txBody>
      </p:sp>
      <p:sp>
        <p:nvSpPr>
          <p:cNvPr id="45" name="Can 225"/>
          <p:cNvSpPr/>
          <p:nvPr/>
        </p:nvSpPr>
        <p:spPr bwMode="gray">
          <a:xfrm>
            <a:off x="3467042" y="2793992"/>
            <a:ext cx="201983" cy="1778008"/>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6" name="文本框 45"/>
          <p:cNvSpPr txBox="1"/>
          <p:nvPr/>
        </p:nvSpPr>
        <p:spPr bwMode="gray">
          <a:xfrm rot="16200000">
            <a:off x="2876249" y="3669079"/>
            <a:ext cx="1383567"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SSL VPN tunnel</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sp>
        <p:nvSpPr>
          <p:cNvPr id="47" name="文本框 46"/>
          <p:cNvSpPr txBox="1"/>
          <p:nvPr/>
        </p:nvSpPr>
        <p:spPr bwMode="gray">
          <a:xfrm>
            <a:off x="1057322" y="4941978"/>
            <a:ext cx="894797"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dirty="0" smtClean="0">
                <a:latin typeface="Huawei Sans" panose="020C0503030203020204" pitchFamily="34" charset="0"/>
              </a:rPr>
              <a:t>Server  </a:t>
            </a:r>
            <a:endParaRPr kumimoji="0" lang="en-US" altLang="zh-CN" sz="1600" b="0" i="0" u="none" strike="noStrike" kern="0" cap="none" spc="0" normalizeH="0" baseline="0" noProof="0" dirty="0" smtClean="0">
              <a:ln>
                <a:noFill/>
              </a:ln>
              <a:effectLst/>
              <a:uLnTx/>
              <a:uFillTx/>
              <a:latin typeface="Huawei Sans" panose="020C0503030203020204" pitchFamily="34" charset="0"/>
            </a:endParaRPr>
          </a:p>
        </p:txBody>
      </p:sp>
      <p:sp>
        <p:nvSpPr>
          <p:cNvPr id="48" name="文本框 47"/>
          <p:cNvSpPr txBox="1"/>
          <p:nvPr/>
        </p:nvSpPr>
        <p:spPr bwMode="gray">
          <a:xfrm>
            <a:off x="2389310" y="5605215"/>
            <a:ext cx="933269" cy="338554"/>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600" b="0" dirty="0" smtClean="0">
                <a:latin typeface="Huawei Sans" panose="020C0503030203020204" pitchFamily="34" charset="0"/>
              </a:rPr>
              <a:t>Intranet</a:t>
            </a:r>
            <a:endParaRPr kumimoji="0" lang="en-US" altLang="zh-CN" sz="1600" b="0" i="0" u="none" strike="noStrike" kern="0" cap="none" spc="0" normalizeH="0" baseline="0" noProof="0" dirty="0" smtClean="0">
              <a:ln>
                <a:noFill/>
              </a:ln>
              <a:effectLst/>
              <a:uLnTx/>
              <a:uFillTx/>
              <a:latin typeface="Huawei Sans" panose="020C0503030203020204" pitchFamily="34" charset="0"/>
            </a:endParaRPr>
          </a:p>
        </p:txBody>
      </p:sp>
      <p:sp>
        <p:nvSpPr>
          <p:cNvPr id="49" name="圆角矩形 48"/>
          <p:cNvSpPr/>
          <p:nvPr/>
        </p:nvSpPr>
        <p:spPr bwMode="gray">
          <a:xfrm>
            <a:off x="5525745" y="1512289"/>
            <a:ext cx="6223343" cy="4341414"/>
          </a:xfrm>
          <a:prstGeom prst="roundRect">
            <a:avLst>
              <a:gd name="adj" fmla="val 898"/>
            </a:avLst>
          </a:prstGeom>
          <a:noFill/>
          <a:ln w="9525" cap="flat" cmpd="sng" algn="ctr">
            <a:noFill/>
            <a:prstDash val="solid"/>
            <a:miter lim="800000"/>
          </a:ln>
          <a:effectLst/>
        </p:spPr>
        <p:txBody>
          <a:bodyPr rtlCol="0" anchor="t" anchorCtr="0"/>
          <a:lstStyle/>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Secure Shell (SSL) VPN is a VPN remote access technology based on the SSL protocol. This technology allows mobile users (referred to as remote users in SSL VPN) to securely and conveniently access enterprise intranets and intranet resources, improving work efficiency.</a:t>
            </a:r>
          </a:p>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SSL VPN uses the browser/server (B/S) architecture. Remote users can directly use a web browser to access intranet resources securely and quickly, without the need to install extra client software. SSL VPN supports the following functions:</a:t>
            </a:r>
            <a:endParaRPr lang="en-US" altLang="zh-CN" sz="1400" dirty="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Fine-grained permission control based on the type of accessed resources</a:t>
            </a:r>
            <a:endParaRPr lang="en-US" altLang="zh-CN" sz="1200" dirty="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Flexible identity authentication</a:t>
            </a:r>
            <a:endParaRPr lang="en-US" altLang="zh-CN" sz="1200" dirty="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r>
              <a:rPr lang="en-US" sz="1200" dirty="0">
                <a:latin typeface="Huawei Sans" panose="020C0503030203020204" pitchFamily="34" charset="0"/>
              </a:rPr>
              <a:t>Host check policies used to check whether the operating systems, ports, processes, and antivirus software of remote users' devices meet security requirements, and anti-nested remote desktop connections and anti-snapshot functions to eliminate security risks from remote user devices</a:t>
            </a:r>
            <a:endParaRPr lang="en-US" altLang="zh-CN" sz="1200" dirty="0">
              <a:latin typeface="Huawei Sans" panose="020C0503030203020204" pitchFamily="34" charset="0"/>
            </a:endParaRPr>
          </a:p>
        </p:txBody>
      </p:sp>
      <p:sp>
        <p:nvSpPr>
          <p:cNvPr id="50" name="文本框 49"/>
          <p:cNvSpPr txBox="1"/>
          <p:nvPr/>
        </p:nvSpPr>
        <p:spPr bwMode="gray">
          <a:xfrm>
            <a:off x="1913222" y="2990446"/>
            <a:ext cx="1015293" cy="584775"/>
          </a:xfrm>
          <a:prstGeom prst="rect">
            <a:avLst/>
          </a:prstGeom>
          <a:noFill/>
        </p:spPr>
        <p:txBody>
          <a:bodyPr wrap="square" rtlCol="0">
            <a:spAutoFit/>
          </a:bodyPr>
          <a:lstStyle/>
          <a:p>
            <a:pPr fontAlgn="ctr"/>
            <a:r>
              <a:rPr lang="en-US" sz="1600" dirty="0" smtClean="0">
                <a:solidFill>
                  <a:schemeClr val="bg1">
                    <a:lumMod val="50000"/>
                  </a:schemeClr>
                </a:solidFill>
                <a:latin typeface="Huawei Sans" panose="020C0503030203020204" pitchFamily="34" charset="0"/>
              </a:rPr>
              <a:t>External network</a:t>
            </a:r>
            <a:endParaRPr lang="en-US" altLang="zh-CN" sz="16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899922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VXLAN</a:t>
            </a:r>
            <a:endParaRPr lang="en-US" altLang="zh-CN" dirty="0"/>
          </a:p>
        </p:txBody>
      </p:sp>
      <p:sp>
        <p:nvSpPr>
          <p:cNvPr id="18" name="Line 9"/>
          <p:cNvSpPr>
            <a:spLocks noChangeShapeType="1"/>
          </p:cNvSpPr>
          <p:nvPr/>
        </p:nvSpPr>
        <p:spPr bwMode="gray">
          <a:xfrm>
            <a:off x="2750147" y="1750180"/>
            <a:ext cx="0" cy="1507982"/>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sp>
        <p:nvSpPr>
          <p:cNvPr id="19" name="Freeform 159"/>
          <p:cNvSpPr/>
          <p:nvPr/>
        </p:nvSpPr>
        <p:spPr bwMode="gray">
          <a:xfrm flipH="1">
            <a:off x="874842" y="3087268"/>
            <a:ext cx="3750614" cy="19605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cap="flat" cmpd="sng" algn="ctr">
            <a:no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20" name="Line 9"/>
          <p:cNvSpPr>
            <a:spLocks noChangeShapeType="1"/>
          </p:cNvSpPr>
          <p:nvPr/>
        </p:nvSpPr>
        <p:spPr bwMode="gray">
          <a:xfrm>
            <a:off x="999129" y="4926591"/>
            <a:ext cx="0" cy="771886"/>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pic>
        <p:nvPicPr>
          <p:cNvPr id="21" name="图片 11" descr="开放网络-蓝.png"/>
          <p:cNvPicPr>
            <a:picLocks noChangeAspect="1"/>
          </p:cNvPicPr>
          <p:nvPr/>
        </p:nvPicPr>
        <p:blipFill>
          <a:blip r:embed="rId3" cstate="print"/>
          <a:stretch>
            <a:fillRect/>
          </a:stretch>
        </p:blipFill>
        <p:spPr bwMode="gray">
          <a:xfrm>
            <a:off x="753853" y="5659941"/>
            <a:ext cx="490552" cy="377619"/>
          </a:xfrm>
          <a:prstGeom prst="rect">
            <a:avLst/>
          </a:prstGeom>
        </p:spPr>
      </p:pic>
      <p:pic>
        <p:nvPicPr>
          <p:cNvPr id="22" name="图片 76" descr="接入交换机.png"/>
          <p:cNvPicPr>
            <a:picLocks noChangeAspect="1"/>
          </p:cNvPicPr>
          <p:nvPr/>
        </p:nvPicPr>
        <p:blipFill>
          <a:blip r:embed="rId4" cstate="print"/>
          <a:stretch>
            <a:fillRect/>
          </a:stretch>
        </p:blipFill>
        <p:spPr bwMode="gray">
          <a:xfrm>
            <a:off x="753675" y="4526086"/>
            <a:ext cx="490909" cy="401653"/>
          </a:xfrm>
          <a:prstGeom prst="rect">
            <a:avLst/>
          </a:prstGeom>
        </p:spPr>
      </p:pic>
      <p:sp>
        <p:nvSpPr>
          <p:cNvPr id="23" name="Line 9"/>
          <p:cNvSpPr>
            <a:spLocks noChangeShapeType="1"/>
          </p:cNvSpPr>
          <p:nvPr/>
        </p:nvSpPr>
        <p:spPr bwMode="gray">
          <a:xfrm>
            <a:off x="4502638" y="4926591"/>
            <a:ext cx="0" cy="771886"/>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cs typeface="Arial" pitchFamily="34" charset="0"/>
            </a:endParaRPr>
          </a:p>
        </p:txBody>
      </p:sp>
      <p:pic>
        <p:nvPicPr>
          <p:cNvPr id="24" name="图片 11" descr="开放网络-蓝.png"/>
          <p:cNvPicPr>
            <a:picLocks noChangeAspect="1"/>
          </p:cNvPicPr>
          <p:nvPr/>
        </p:nvPicPr>
        <p:blipFill>
          <a:blip r:embed="rId3" cstate="print"/>
          <a:stretch>
            <a:fillRect/>
          </a:stretch>
        </p:blipFill>
        <p:spPr bwMode="gray">
          <a:xfrm>
            <a:off x="4257362" y="5659941"/>
            <a:ext cx="490552" cy="377619"/>
          </a:xfrm>
          <a:prstGeom prst="rect">
            <a:avLst/>
          </a:prstGeom>
        </p:spPr>
      </p:pic>
      <p:pic>
        <p:nvPicPr>
          <p:cNvPr id="25" name="图片 76" descr="接入交换机.png"/>
          <p:cNvPicPr>
            <a:picLocks noChangeAspect="1"/>
          </p:cNvPicPr>
          <p:nvPr/>
        </p:nvPicPr>
        <p:blipFill>
          <a:blip r:embed="rId4" cstate="print"/>
          <a:stretch>
            <a:fillRect/>
          </a:stretch>
        </p:blipFill>
        <p:spPr bwMode="gray">
          <a:xfrm>
            <a:off x="4257184" y="4526086"/>
            <a:ext cx="490909" cy="401653"/>
          </a:xfrm>
          <a:prstGeom prst="rect">
            <a:avLst/>
          </a:prstGeom>
        </p:spPr>
      </p:pic>
      <p:pic>
        <p:nvPicPr>
          <p:cNvPr id="26" name="图片 86" descr="核心交换机.png"/>
          <p:cNvPicPr>
            <a:picLocks noChangeAspect="1"/>
          </p:cNvPicPr>
          <p:nvPr/>
        </p:nvPicPr>
        <p:blipFill>
          <a:blip r:embed="rId5" cstate="print"/>
          <a:stretch>
            <a:fillRect/>
          </a:stretch>
        </p:blipFill>
        <p:spPr bwMode="gray">
          <a:xfrm>
            <a:off x="2504694" y="3057335"/>
            <a:ext cx="490909" cy="401653"/>
          </a:xfrm>
          <a:prstGeom prst="rect">
            <a:avLst/>
          </a:prstGeom>
        </p:spPr>
      </p:pic>
      <p:pic>
        <p:nvPicPr>
          <p:cNvPr id="27"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04693" y="2263837"/>
            <a:ext cx="490909" cy="401653"/>
          </a:xfrm>
          <a:prstGeom prst="rect">
            <a:avLst/>
          </a:prstGeom>
        </p:spPr>
      </p:pic>
      <p:sp>
        <p:nvSpPr>
          <p:cNvPr id="28" name="Freeform 159"/>
          <p:cNvSpPr/>
          <p:nvPr/>
        </p:nvSpPr>
        <p:spPr bwMode="gray">
          <a:xfrm flipH="1">
            <a:off x="2190934" y="1304199"/>
            <a:ext cx="1118426" cy="6102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rPr>
              <a:t>External network</a:t>
            </a:r>
            <a:endParaRPr lang="en-US" altLang="zh-CN" sz="1400" dirty="0">
              <a:solidFill>
                <a:schemeClr val="bg1">
                  <a:lumMod val="50000"/>
                </a:schemeClr>
              </a:solidFill>
              <a:latin typeface="Huawei Sans" panose="020C0503030203020204" pitchFamily="34" charset="0"/>
            </a:endParaRPr>
          </a:p>
        </p:txBody>
      </p:sp>
      <p:sp>
        <p:nvSpPr>
          <p:cNvPr id="29" name="Can 225"/>
          <p:cNvSpPr/>
          <p:nvPr/>
        </p:nvSpPr>
        <p:spPr bwMode="gray">
          <a:xfrm rot="16200000">
            <a:off x="2627611" y="3245200"/>
            <a:ext cx="277538" cy="2860442"/>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30" name="文本框 29"/>
          <p:cNvSpPr txBox="1"/>
          <p:nvPr/>
        </p:nvSpPr>
        <p:spPr bwMode="gray">
          <a:xfrm>
            <a:off x="2047005" y="4537191"/>
            <a:ext cx="1407758"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VXLAN tunnel</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sp>
        <p:nvSpPr>
          <p:cNvPr id="31" name="文本框 30"/>
          <p:cNvSpPr txBox="1"/>
          <p:nvPr/>
        </p:nvSpPr>
        <p:spPr bwMode="gray">
          <a:xfrm>
            <a:off x="1865933" y="3808362"/>
            <a:ext cx="1768433" cy="338554"/>
          </a:xfrm>
          <a:prstGeom prst="rect">
            <a:avLst/>
          </a:prstGeom>
          <a:noFill/>
        </p:spPr>
        <p:txBody>
          <a:bodyPr wrap="none" rtlCol="0">
            <a:spAutoFit/>
          </a:bodyPr>
          <a:lstStyle/>
          <a:p>
            <a:pPr defTabSz="914400" fontAlgn="ctr">
              <a:defRPr/>
            </a:pPr>
            <a:r>
              <a:rPr lang="en-US" sz="1600" dirty="0" smtClean="0">
                <a:solidFill>
                  <a:srgbClr val="30B5C5"/>
                </a:solidFill>
                <a:latin typeface="Huawei Sans" panose="020C0503030203020204" pitchFamily="34" charset="0"/>
              </a:rPr>
              <a:t>Campus network</a:t>
            </a:r>
          </a:p>
        </p:txBody>
      </p:sp>
      <p:sp>
        <p:nvSpPr>
          <p:cNvPr id="32" name="圆角矩形 31"/>
          <p:cNvSpPr/>
          <p:nvPr/>
        </p:nvSpPr>
        <p:spPr bwMode="gray">
          <a:xfrm>
            <a:off x="4993369" y="2409847"/>
            <a:ext cx="6719206" cy="2603164"/>
          </a:xfrm>
          <a:prstGeom prst="roundRect">
            <a:avLst>
              <a:gd name="adj" fmla="val 898"/>
            </a:avLst>
          </a:prstGeom>
          <a:noFill/>
          <a:ln w="9525" cap="flat" cmpd="sng" algn="ctr">
            <a:noFill/>
            <a:prstDash val="solid"/>
            <a:miter lim="800000"/>
          </a:ln>
          <a:effectLst/>
        </p:spPr>
        <p:txBody>
          <a:bodyPr rtlCol="0" anchor="t" anchorCtr="0"/>
          <a:lstStyle/>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Virtual Extensible LAN (VXLAN) is a VPN technology that can build a Layer 2 virtual network over a network with reachable routes.</a:t>
            </a:r>
          </a:p>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VXLAN gateways can be used to implement communication within a VXLAN network and between a VXLAN network and a traditional non-VXLAN network.</a:t>
            </a:r>
          </a:p>
          <a:p>
            <a:pPr marL="273050" indent="-273050" fontAlgn="ctr">
              <a:lnSpc>
                <a:spcPct val="140000"/>
              </a:lnSpc>
              <a:spcAft>
                <a:spcPts val="600"/>
              </a:spcAft>
              <a:buFont typeface="Arial" panose="020B0604020202020204" pitchFamily="34" charset="0"/>
              <a:buChar char="•"/>
            </a:pPr>
            <a:r>
              <a:rPr lang="en-US" sz="1400" dirty="0">
                <a:latin typeface="Huawei Sans" panose="020C0503030203020204" pitchFamily="34" charset="0"/>
              </a:rPr>
              <a:t>VXLAN uses MAC-in-UDP encapsulation to extend Layer 2 networks and encapsulates Ethernet packets into IP packets.</a:t>
            </a:r>
          </a:p>
        </p:txBody>
      </p:sp>
    </p:spTree>
    <p:extLst>
      <p:ext uri="{BB962C8B-B14F-4D97-AF65-F5344CB8AC3E}">
        <p14:creationId xmlns:p14="http://schemas.microsoft.com/office/powerpoint/2010/main" val="26204614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t>(Multiple-choice) After IPSG is enabled on a switch, which of the following methods can be used to generate binding entries?  (      )</a:t>
            </a:r>
            <a:endParaRPr lang="en-US" altLang="zh-CN" dirty="0" smtClean="0"/>
          </a:p>
          <a:p>
            <a:pPr lvl="1"/>
            <a:r>
              <a:rPr lang="en-US" dirty="0" smtClean="0"/>
              <a:t>Manually configured entries</a:t>
            </a:r>
            <a:endParaRPr lang="en-US" altLang="zh-CN" dirty="0" smtClean="0"/>
          </a:p>
          <a:p>
            <a:pPr lvl="1"/>
            <a:r>
              <a:rPr lang="en-US" dirty="0" smtClean="0"/>
              <a:t>Dynamic entries delivered by the NMS</a:t>
            </a:r>
            <a:endParaRPr lang="en-US" altLang="zh-CN" dirty="0" smtClean="0"/>
          </a:p>
          <a:p>
            <a:pPr lvl="1"/>
            <a:r>
              <a:rPr lang="en-US" dirty="0" smtClean="0"/>
              <a:t>Dynamic entries generated by DHCP snooping</a:t>
            </a:r>
            <a:endParaRPr lang="en-US" altLang="zh-CN" dirty="0" smtClean="0"/>
          </a:p>
          <a:p>
            <a:pPr lvl="1"/>
            <a:r>
              <a:rPr lang="en-US" dirty="0" smtClean="0"/>
              <a:t>Dynamic entries discovered by LLDP</a:t>
            </a:r>
            <a:endParaRPr lang="en-US" altLang="zh-CN" dirty="0"/>
          </a:p>
        </p:txBody>
      </p:sp>
    </p:spTree>
    <p:extLst>
      <p:ext uri="{BB962C8B-B14F-4D97-AF65-F5344CB8AC3E}">
        <p14:creationId xmlns:p14="http://schemas.microsoft.com/office/powerpoint/2010/main" val="11912411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sz="2000" smtClean="0"/>
              <a:t>This course describes typical application scenarios of campus network technologies, including Ethernet switching basics, wireless access, network reliability, network service and management, network security, and VPN.</a:t>
            </a:r>
          </a:p>
          <a:p>
            <a:r>
              <a:rPr lang="en-US" sz="2000" smtClean="0"/>
              <a:t>This document cannot list all technologies used on campus networks. After completing this course, you will be able to understand the typical architecture of campus networks and the application of typical technologies on campus networks. This will help lay a solid foundation for you learn the following courses.</a:t>
            </a:r>
          </a:p>
          <a:p>
            <a:r>
              <a:rPr lang="en-US" sz="2000" smtClean="0"/>
              <a:t>In subsequent courses, we will discuss key technologies, which are essential to campus network solutions.</a:t>
            </a:r>
          </a:p>
          <a:p>
            <a:endParaRPr lang="en-US" altLang="zh-CN" sz="2000" dirty="0"/>
          </a:p>
        </p:txBody>
      </p:sp>
    </p:spTree>
    <p:extLst>
      <p:ext uri="{BB962C8B-B14F-4D97-AF65-F5344CB8AC3E}">
        <p14:creationId xmlns:p14="http://schemas.microsoft.com/office/powerpoint/2010/main" val="10442509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26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Typical Architecture of a Campus Network</a:t>
            </a:r>
            <a:endParaRPr lang="en-US" altLang="zh-CN" dirty="0"/>
          </a:p>
        </p:txBody>
      </p:sp>
      <p:cxnSp>
        <p:nvCxnSpPr>
          <p:cNvPr id="6" name="Straight Connector 79"/>
          <p:cNvCxnSpPr/>
          <p:nvPr/>
        </p:nvCxnSpPr>
        <p:spPr bwMode="gray">
          <a:xfrm flipH="1">
            <a:off x="3999572" y="2703817"/>
            <a:ext cx="309238" cy="330261"/>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a:off x="4302922" y="2706040"/>
            <a:ext cx="1185521" cy="0"/>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a:off x="3173987" y="2641344"/>
            <a:ext cx="309238" cy="330261"/>
          </a:xfrm>
          <a:prstGeom prst="line">
            <a:avLst/>
          </a:prstGeom>
          <a:noFill/>
          <a:ln w="19050" cap="flat" cmpd="sng" algn="ctr">
            <a:solidFill>
              <a:sysClr val="windowText" lastClr="000000"/>
            </a:solidFill>
            <a:prstDash val="solid"/>
            <a:miter lim="800000"/>
          </a:ln>
          <a:effectLst/>
        </p:spPr>
      </p:cxnSp>
      <p:cxnSp>
        <p:nvCxnSpPr>
          <p:cNvPr id="9" name="Straight Connector 79"/>
          <p:cNvCxnSpPr/>
          <p:nvPr/>
        </p:nvCxnSpPr>
        <p:spPr bwMode="gray">
          <a:xfrm flipH="1" flipV="1">
            <a:off x="3562199" y="2586121"/>
            <a:ext cx="343673" cy="363166"/>
          </a:xfrm>
          <a:prstGeom prst="line">
            <a:avLst/>
          </a:prstGeom>
          <a:noFill/>
          <a:ln w="19050" cap="flat" cmpd="sng" algn="ctr">
            <a:solidFill>
              <a:sysClr val="windowText" lastClr="000000"/>
            </a:solidFill>
            <a:prstDash val="solid"/>
            <a:miter lim="800000"/>
          </a:ln>
          <a:effectLst/>
        </p:spPr>
      </p:cxnSp>
      <p:cxnSp>
        <p:nvCxnSpPr>
          <p:cNvPr id="10" name="Straight Connector 79"/>
          <p:cNvCxnSpPr/>
          <p:nvPr/>
        </p:nvCxnSpPr>
        <p:spPr bwMode="gray">
          <a:xfrm flipH="1" flipV="1">
            <a:off x="2806760" y="2643567"/>
            <a:ext cx="343673" cy="363166"/>
          </a:xfrm>
          <a:prstGeom prst="line">
            <a:avLst/>
          </a:prstGeom>
          <a:noFill/>
          <a:ln w="19050" cap="flat" cmpd="sng" algn="ctr">
            <a:solidFill>
              <a:sysClr val="windowText" lastClr="000000"/>
            </a:solidFill>
            <a:prstDash val="solid"/>
            <a:miter lim="800000"/>
          </a:ln>
          <a:effectLst/>
        </p:spPr>
      </p:cxnSp>
      <p:cxnSp>
        <p:nvCxnSpPr>
          <p:cNvPr id="11" name="Straight Connector 79"/>
          <p:cNvCxnSpPr/>
          <p:nvPr/>
        </p:nvCxnSpPr>
        <p:spPr bwMode="gray">
          <a:xfrm flipH="1">
            <a:off x="4088359" y="3006733"/>
            <a:ext cx="887838" cy="1"/>
          </a:xfrm>
          <a:prstGeom prst="line">
            <a:avLst/>
          </a:prstGeom>
          <a:noFill/>
          <a:ln w="19050" cap="flat" cmpd="sng" algn="ctr">
            <a:solidFill>
              <a:sysClr val="windowText" lastClr="000000"/>
            </a:solidFill>
            <a:prstDash val="solid"/>
            <a:miter lim="800000"/>
          </a:ln>
          <a:effectLst/>
        </p:spPr>
      </p:cxnSp>
      <p:cxnSp>
        <p:nvCxnSpPr>
          <p:cNvPr id="12" name="Straight Connector 76"/>
          <p:cNvCxnSpPr/>
          <p:nvPr/>
        </p:nvCxnSpPr>
        <p:spPr bwMode="gray">
          <a:xfrm>
            <a:off x="757382" y="2408894"/>
            <a:ext cx="4611636" cy="0"/>
          </a:xfrm>
          <a:prstGeom prst="line">
            <a:avLst/>
          </a:prstGeom>
          <a:noFill/>
          <a:ln w="19050" cap="flat" cmpd="sng" algn="ctr">
            <a:solidFill>
              <a:sysClr val="window" lastClr="FFFFFF">
                <a:lumMod val="85000"/>
              </a:sysClr>
            </a:solidFill>
            <a:prstDash val="sysDot"/>
            <a:miter lim="800000"/>
          </a:ln>
          <a:effectLst/>
        </p:spPr>
      </p:cxnSp>
      <p:cxnSp>
        <p:nvCxnSpPr>
          <p:cNvPr id="13" name="Straight Connector 77"/>
          <p:cNvCxnSpPr/>
          <p:nvPr/>
        </p:nvCxnSpPr>
        <p:spPr bwMode="gray">
          <a:xfrm>
            <a:off x="757382" y="1479913"/>
            <a:ext cx="4611636" cy="0"/>
          </a:xfrm>
          <a:prstGeom prst="line">
            <a:avLst/>
          </a:prstGeom>
          <a:noFill/>
          <a:ln w="19050" cap="flat" cmpd="sng" algn="ctr">
            <a:solidFill>
              <a:sysClr val="window" lastClr="FFFFFF">
                <a:lumMod val="85000"/>
              </a:sysClr>
            </a:solidFill>
            <a:prstDash val="sysDot"/>
            <a:miter lim="800000"/>
          </a:ln>
          <a:effectLst/>
        </p:spPr>
      </p:cxnSp>
      <p:cxnSp>
        <p:nvCxnSpPr>
          <p:cNvPr id="14" name="Straight Connector 78"/>
          <p:cNvCxnSpPr/>
          <p:nvPr/>
        </p:nvCxnSpPr>
        <p:spPr bwMode="gray">
          <a:xfrm>
            <a:off x="757382" y="3571730"/>
            <a:ext cx="4611636" cy="0"/>
          </a:xfrm>
          <a:prstGeom prst="line">
            <a:avLst/>
          </a:prstGeom>
          <a:noFill/>
          <a:ln w="19050" cap="flat" cmpd="sng" algn="ctr">
            <a:solidFill>
              <a:sysClr val="window" lastClr="FFFFFF">
                <a:lumMod val="85000"/>
              </a:sysClr>
            </a:solidFill>
            <a:prstDash val="sysDot"/>
            <a:miter lim="800000"/>
          </a:ln>
          <a:effectLst/>
        </p:spPr>
      </p:cxnSp>
      <p:cxnSp>
        <p:nvCxnSpPr>
          <p:cNvPr id="15" name="Straight Connector 80"/>
          <p:cNvCxnSpPr/>
          <p:nvPr/>
        </p:nvCxnSpPr>
        <p:spPr bwMode="gray">
          <a:xfrm>
            <a:off x="757382" y="4260747"/>
            <a:ext cx="4611636" cy="0"/>
          </a:xfrm>
          <a:prstGeom prst="line">
            <a:avLst/>
          </a:prstGeom>
          <a:noFill/>
          <a:ln w="19050" cap="flat" cmpd="sng" algn="ctr">
            <a:solidFill>
              <a:sysClr val="window" lastClr="FFFFFF">
                <a:lumMod val="85000"/>
              </a:sysClr>
            </a:solidFill>
            <a:prstDash val="sysDot"/>
            <a:miter lim="800000"/>
          </a:ln>
          <a:effectLst/>
        </p:spPr>
      </p:cxnSp>
      <p:cxnSp>
        <p:nvCxnSpPr>
          <p:cNvPr id="16" name="Straight Connector 81"/>
          <p:cNvCxnSpPr/>
          <p:nvPr/>
        </p:nvCxnSpPr>
        <p:spPr bwMode="gray">
          <a:xfrm>
            <a:off x="757382" y="5460702"/>
            <a:ext cx="4611636" cy="0"/>
          </a:xfrm>
          <a:prstGeom prst="line">
            <a:avLst/>
          </a:prstGeom>
          <a:noFill/>
          <a:ln w="19050" cap="flat" cmpd="sng" algn="ctr">
            <a:solidFill>
              <a:sysClr val="window" lastClr="FFFFFF">
                <a:lumMod val="85000"/>
              </a:sysClr>
            </a:solidFill>
            <a:prstDash val="sysDot"/>
            <a:miter lim="800000"/>
          </a:ln>
          <a:effectLst/>
        </p:spPr>
      </p:cxnSp>
      <p:cxnSp>
        <p:nvCxnSpPr>
          <p:cNvPr id="17" name="Straight Connector 82"/>
          <p:cNvCxnSpPr/>
          <p:nvPr/>
        </p:nvCxnSpPr>
        <p:spPr bwMode="gray">
          <a:xfrm>
            <a:off x="757382" y="5961265"/>
            <a:ext cx="4611636" cy="0"/>
          </a:xfrm>
          <a:prstGeom prst="line">
            <a:avLst/>
          </a:prstGeom>
          <a:noFill/>
          <a:ln w="19050" cap="flat" cmpd="sng" algn="ctr">
            <a:solidFill>
              <a:sysClr val="window" lastClr="FFFFFF">
                <a:lumMod val="85000"/>
              </a:sysClr>
            </a:solidFill>
            <a:prstDash val="sysDot"/>
            <a:miter lim="800000"/>
          </a:ln>
          <a:effectLst/>
        </p:spPr>
      </p:cxnSp>
      <p:pic>
        <p:nvPicPr>
          <p:cNvPr id="18" name="图片 105" descr="AP.png"/>
          <p:cNvPicPr>
            <a:picLocks noChangeAspect="1"/>
          </p:cNvPicPr>
          <p:nvPr/>
        </p:nvPicPr>
        <p:blipFill>
          <a:blip r:embed="rId3" cstate="print"/>
          <a:stretch>
            <a:fillRect/>
          </a:stretch>
        </p:blipFill>
        <p:spPr bwMode="gray">
          <a:xfrm>
            <a:off x="4812937" y="5160819"/>
            <a:ext cx="335297" cy="274335"/>
          </a:xfrm>
          <a:prstGeom prst="rect">
            <a:avLst/>
          </a:prstGeom>
        </p:spPr>
      </p:pic>
      <p:cxnSp>
        <p:nvCxnSpPr>
          <p:cNvPr id="19" name="Straight Connector 74"/>
          <p:cNvCxnSpPr>
            <a:stCxn id="18" idx="0"/>
            <a:endCxn id="49" idx="2"/>
          </p:cNvCxnSpPr>
          <p:nvPr/>
        </p:nvCxnSpPr>
        <p:spPr bwMode="gray">
          <a:xfrm flipV="1">
            <a:off x="4980586" y="4928722"/>
            <a:ext cx="927" cy="232097"/>
          </a:xfrm>
          <a:prstGeom prst="line">
            <a:avLst/>
          </a:prstGeom>
          <a:noFill/>
          <a:ln w="19050" cap="flat" cmpd="sng" algn="ctr">
            <a:solidFill>
              <a:sysClr val="windowText" lastClr="000000"/>
            </a:solidFill>
            <a:prstDash val="solid"/>
            <a:miter lim="800000"/>
          </a:ln>
          <a:effectLst/>
        </p:spPr>
      </p:cxnSp>
      <p:pic>
        <p:nvPicPr>
          <p:cNvPr id="20" name="图片 105" descr="AP.png"/>
          <p:cNvPicPr>
            <a:picLocks noChangeAspect="1"/>
          </p:cNvPicPr>
          <p:nvPr/>
        </p:nvPicPr>
        <p:blipFill>
          <a:blip r:embed="rId3" cstate="print"/>
          <a:stretch>
            <a:fillRect/>
          </a:stretch>
        </p:blipFill>
        <p:spPr bwMode="gray">
          <a:xfrm>
            <a:off x="2798371" y="5160819"/>
            <a:ext cx="335297" cy="274335"/>
          </a:xfrm>
          <a:prstGeom prst="rect">
            <a:avLst/>
          </a:prstGeom>
        </p:spPr>
      </p:pic>
      <p:pic>
        <p:nvPicPr>
          <p:cNvPr id="21" name="图片 102" descr="AC-蓝.png"/>
          <p:cNvPicPr>
            <a:picLocks noChangeAspect="1"/>
          </p:cNvPicPr>
          <p:nvPr/>
        </p:nvPicPr>
        <p:blipFill>
          <a:blip r:embed="rId4" cstate="print"/>
          <a:stretch>
            <a:fillRect/>
          </a:stretch>
        </p:blipFill>
        <p:spPr bwMode="gray">
          <a:xfrm>
            <a:off x="2045770" y="2868832"/>
            <a:ext cx="337091" cy="275802"/>
          </a:xfrm>
          <a:prstGeom prst="rect">
            <a:avLst/>
          </a:prstGeom>
        </p:spPr>
      </p:pic>
      <p:pic>
        <p:nvPicPr>
          <p:cNvPr id="22" name="图片 86" descr="核心交换机.png"/>
          <p:cNvPicPr>
            <a:picLocks noChangeAspect="1"/>
          </p:cNvPicPr>
          <p:nvPr/>
        </p:nvPicPr>
        <p:blipFill>
          <a:blip r:embed="rId5" cstate="print"/>
          <a:stretch>
            <a:fillRect/>
          </a:stretch>
        </p:blipFill>
        <p:spPr bwMode="gray">
          <a:xfrm>
            <a:off x="2984889" y="2869566"/>
            <a:ext cx="335297" cy="274335"/>
          </a:xfrm>
          <a:prstGeom prst="rect">
            <a:avLst/>
          </a:prstGeom>
        </p:spPr>
      </p:pic>
      <p:pic>
        <p:nvPicPr>
          <p:cNvPr id="23" name="图片 86" descr="核心交换机.png"/>
          <p:cNvPicPr>
            <a:picLocks noChangeAspect="1"/>
          </p:cNvPicPr>
          <p:nvPr/>
        </p:nvPicPr>
        <p:blipFill>
          <a:blip r:embed="rId5" cstate="print"/>
          <a:stretch>
            <a:fillRect/>
          </a:stretch>
        </p:blipFill>
        <p:spPr bwMode="gray">
          <a:xfrm>
            <a:off x="3806611" y="2869566"/>
            <a:ext cx="335297" cy="274335"/>
          </a:xfrm>
          <a:prstGeom prst="rect">
            <a:avLst/>
          </a:prstGeom>
        </p:spPr>
      </p:pic>
      <p:cxnSp>
        <p:nvCxnSpPr>
          <p:cNvPr id="24" name="Straight Connector 13"/>
          <p:cNvCxnSpPr>
            <a:stCxn id="22" idx="3"/>
            <a:endCxn id="23" idx="1"/>
          </p:cNvCxnSpPr>
          <p:nvPr/>
        </p:nvCxnSpPr>
        <p:spPr bwMode="gray">
          <a:xfrm>
            <a:off x="3320186" y="3006734"/>
            <a:ext cx="486425" cy="0"/>
          </a:xfrm>
          <a:prstGeom prst="line">
            <a:avLst/>
          </a:prstGeom>
          <a:noFill/>
          <a:ln w="19050" cap="flat" cmpd="sng" algn="ctr">
            <a:solidFill>
              <a:srgbClr val="0070C0"/>
            </a:solidFill>
            <a:prstDash val="solid"/>
            <a:miter lim="800000"/>
          </a:ln>
          <a:effectLst/>
        </p:spPr>
      </p:cxnSp>
      <p:pic>
        <p:nvPicPr>
          <p:cNvPr id="25" name="图片 87" descr="汇聚交换机.png"/>
          <p:cNvPicPr>
            <a:picLocks noChangeAspect="1"/>
          </p:cNvPicPr>
          <p:nvPr/>
        </p:nvPicPr>
        <p:blipFill>
          <a:blip r:embed="rId6" cstate="print"/>
          <a:stretch>
            <a:fillRect/>
          </a:stretch>
        </p:blipFill>
        <p:spPr bwMode="gray">
          <a:xfrm>
            <a:off x="1979609" y="3772327"/>
            <a:ext cx="335297" cy="274335"/>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799358" y="3772327"/>
            <a:ext cx="335297" cy="274335"/>
          </a:xfrm>
          <a:prstGeom prst="rect">
            <a:avLst/>
          </a:prstGeom>
        </p:spPr>
      </p:pic>
      <p:cxnSp>
        <p:nvCxnSpPr>
          <p:cNvPr id="27" name="Straight Connector 16"/>
          <p:cNvCxnSpPr>
            <a:stCxn id="25" idx="3"/>
            <a:endCxn id="26" idx="1"/>
          </p:cNvCxnSpPr>
          <p:nvPr/>
        </p:nvCxnSpPr>
        <p:spPr bwMode="gray">
          <a:xfrm>
            <a:off x="2314906" y="3909495"/>
            <a:ext cx="484452" cy="0"/>
          </a:xfrm>
          <a:prstGeom prst="line">
            <a:avLst/>
          </a:prstGeom>
          <a:noFill/>
          <a:ln w="19050" cap="flat" cmpd="sng" algn="ctr">
            <a:solidFill>
              <a:srgbClr val="0070C0"/>
            </a:solidFill>
            <a:prstDash val="solid"/>
            <a:miter lim="800000"/>
          </a:ln>
          <a:effectLst/>
        </p:spPr>
      </p:cxnSp>
      <p:cxnSp>
        <p:nvCxnSpPr>
          <p:cNvPr id="28" name="Straight Connector 19"/>
          <p:cNvCxnSpPr/>
          <p:nvPr/>
        </p:nvCxnSpPr>
        <p:spPr bwMode="gray">
          <a:xfrm>
            <a:off x="3892295" y="6084375"/>
            <a:ext cx="268482" cy="0"/>
          </a:xfrm>
          <a:prstGeom prst="line">
            <a:avLst/>
          </a:prstGeom>
          <a:noFill/>
          <a:ln w="19050" cap="flat" cmpd="sng" algn="ctr">
            <a:solidFill>
              <a:srgbClr val="0070C0"/>
            </a:solidFill>
            <a:prstDash val="solid"/>
            <a:miter lim="800000"/>
          </a:ln>
          <a:effectLst/>
        </p:spPr>
      </p:cxnSp>
      <p:sp>
        <p:nvSpPr>
          <p:cNvPr id="29" name="TextBox 20"/>
          <p:cNvSpPr txBox="1"/>
          <p:nvPr/>
        </p:nvSpPr>
        <p:spPr bwMode="gray">
          <a:xfrm>
            <a:off x="4160777" y="5961265"/>
            <a:ext cx="1215397" cy="276999"/>
          </a:xfrm>
          <a:prstGeom prst="rect">
            <a:avLst/>
          </a:prstGeom>
          <a:noFill/>
        </p:spPr>
        <p:txBody>
          <a:bodyPr wrap="none" rtlCol="0">
            <a:spAutoFit/>
          </a:bodyPr>
          <a:lstStyle/>
          <a:p>
            <a:pPr fontAlgn="ctr">
              <a:spcBef>
                <a:spcPts val="0"/>
              </a:spcBef>
              <a:spcAft>
                <a:spcPts val="0"/>
              </a:spcAft>
            </a:pPr>
            <a:r>
              <a:rPr lang="en-US" sz="1200" dirty="0" err="1" smtClean="0">
                <a:solidFill>
                  <a:prstClr val="black"/>
                </a:solidFill>
                <a:latin typeface="Huawei Sans" panose="020C0503030203020204" pitchFamily="34" charset="0"/>
              </a:rPr>
              <a:t>iStack</a:t>
            </a:r>
            <a:r>
              <a:rPr lang="en-US" sz="1200" dirty="0" smtClean="0">
                <a:solidFill>
                  <a:prstClr val="black"/>
                </a:solidFill>
                <a:latin typeface="Huawei Sans" panose="020C0503030203020204" pitchFamily="34" charset="0"/>
              </a:rPr>
              <a:t>/CSS link</a:t>
            </a:r>
            <a:endParaRPr lang="en-US" altLang="zh-CN" sz="1200" dirty="0">
              <a:solidFill>
                <a:prstClr val="black"/>
              </a:solidFill>
              <a:latin typeface="Huawei Sans" panose="020C0503030203020204" pitchFamily="34" charset="0"/>
            </a:endParaRPr>
          </a:p>
        </p:txBody>
      </p:sp>
      <p:pic>
        <p:nvPicPr>
          <p:cNvPr id="30" name="图片 87" descr="汇聚交换机.png"/>
          <p:cNvPicPr>
            <a:picLocks noChangeAspect="1"/>
          </p:cNvPicPr>
          <p:nvPr/>
        </p:nvPicPr>
        <p:blipFill>
          <a:blip r:embed="rId6" cstate="print"/>
          <a:stretch>
            <a:fillRect/>
          </a:stretch>
        </p:blipFill>
        <p:spPr bwMode="gray">
          <a:xfrm>
            <a:off x="3993128" y="3772327"/>
            <a:ext cx="335297" cy="274335"/>
          </a:xfrm>
          <a:prstGeom prst="rect">
            <a:avLst/>
          </a:prstGeom>
        </p:spPr>
      </p:pic>
      <p:pic>
        <p:nvPicPr>
          <p:cNvPr id="31" name="图片 87" descr="汇聚交换机.png"/>
          <p:cNvPicPr>
            <a:picLocks noChangeAspect="1"/>
          </p:cNvPicPr>
          <p:nvPr/>
        </p:nvPicPr>
        <p:blipFill>
          <a:blip r:embed="rId6" cstate="print"/>
          <a:stretch>
            <a:fillRect/>
          </a:stretch>
        </p:blipFill>
        <p:spPr bwMode="gray">
          <a:xfrm>
            <a:off x="4813864" y="3772327"/>
            <a:ext cx="335297" cy="274335"/>
          </a:xfrm>
          <a:prstGeom prst="rect">
            <a:avLst/>
          </a:prstGeom>
        </p:spPr>
      </p:pic>
      <p:cxnSp>
        <p:nvCxnSpPr>
          <p:cNvPr id="32" name="Straight Connector 29"/>
          <p:cNvCxnSpPr>
            <a:stCxn id="30" idx="3"/>
            <a:endCxn id="31" idx="1"/>
          </p:cNvCxnSpPr>
          <p:nvPr/>
        </p:nvCxnSpPr>
        <p:spPr bwMode="gray">
          <a:xfrm>
            <a:off x="4328425" y="3909495"/>
            <a:ext cx="485439" cy="0"/>
          </a:xfrm>
          <a:prstGeom prst="line">
            <a:avLst/>
          </a:prstGeom>
          <a:noFill/>
          <a:ln w="19050" cap="flat" cmpd="sng" algn="ctr">
            <a:solidFill>
              <a:srgbClr val="0070C0"/>
            </a:solidFill>
            <a:prstDash val="solid"/>
            <a:miter lim="800000"/>
          </a:ln>
          <a:effectLst/>
        </p:spPr>
      </p:cxnSp>
      <p:cxnSp>
        <p:nvCxnSpPr>
          <p:cNvPr id="33" name="Straight Connector 30"/>
          <p:cNvCxnSpPr>
            <a:stCxn id="25" idx="0"/>
            <a:endCxn id="22" idx="2"/>
          </p:cNvCxnSpPr>
          <p:nvPr/>
        </p:nvCxnSpPr>
        <p:spPr bwMode="gray">
          <a:xfrm flipV="1">
            <a:off x="2147258" y="3143901"/>
            <a:ext cx="1005280" cy="628426"/>
          </a:xfrm>
          <a:prstGeom prst="line">
            <a:avLst/>
          </a:prstGeom>
          <a:noFill/>
          <a:ln w="19050" cap="flat" cmpd="sng" algn="ctr">
            <a:solidFill>
              <a:sysClr val="windowText" lastClr="000000"/>
            </a:solidFill>
            <a:prstDash val="solid"/>
            <a:miter lim="800000"/>
          </a:ln>
          <a:effectLst/>
        </p:spPr>
      </p:cxnSp>
      <p:cxnSp>
        <p:nvCxnSpPr>
          <p:cNvPr id="34" name="Straight Connector 33"/>
          <p:cNvCxnSpPr>
            <a:stCxn id="26" idx="0"/>
            <a:endCxn id="23" idx="2"/>
          </p:cNvCxnSpPr>
          <p:nvPr/>
        </p:nvCxnSpPr>
        <p:spPr bwMode="gray">
          <a:xfrm flipV="1">
            <a:off x="2967007" y="3143901"/>
            <a:ext cx="1007253" cy="628426"/>
          </a:xfrm>
          <a:prstGeom prst="line">
            <a:avLst/>
          </a:prstGeom>
          <a:noFill/>
          <a:ln w="19050" cap="flat" cmpd="sng" algn="ctr">
            <a:solidFill>
              <a:sysClr val="windowText" lastClr="000000"/>
            </a:solidFill>
            <a:prstDash val="solid"/>
            <a:miter lim="800000"/>
          </a:ln>
          <a:effectLst/>
        </p:spPr>
      </p:cxnSp>
      <p:cxnSp>
        <p:nvCxnSpPr>
          <p:cNvPr id="35" name="Straight Connector 36"/>
          <p:cNvCxnSpPr>
            <a:stCxn id="30" idx="0"/>
            <a:endCxn id="22" idx="2"/>
          </p:cNvCxnSpPr>
          <p:nvPr/>
        </p:nvCxnSpPr>
        <p:spPr bwMode="gray">
          <a:xfrm flipH="1" flipV="1">
            <a:off x="3152538" y="3143901"/>
            <a:ext cx="1008239" cy="628426"/>
          </a:xfrm>
          <a:prstGeom prst="line">
            <a:avLst/>
          </a:prstGeom>
          <a:noFill/>
          <a:ln w="19050" cap="flat" cmpd="sng" algn="ctr">
            <a:solidFill>
              <a:sysClr val="windowText" lastClr="000000"/>
            </a:solidFill>
            <a:prstDash val="solid"/>
            <a:miter lim="800000"/>
          </a:ln>
          <a:effectLst/>
        </p:spPr>
      </p:cxnSp>
      <p:cxnSp>
        <p:nvCxnSpPr>
          <p:cNvPr id="36" name="Straight Connector 39"/>
          <p:cNvCxnSpPr>
            <a:stCxn id="31" idx="0"/>
            <a:endCxn id="23" idx="2"/>
          </p:cNvCxnSpPr>
          <p:nvPr/>
        </p:nvCxnSpPr>
        <p:spPr bwMode="gray">
          <a:xfrm flipH="1" flipV="1">
            <a:off x="3974260" y="3143901"/>
            <a:ext cx="1007253" cy="628426"/>
          </a:xfrm>
          <a:prstGeom prst="line">
            <a:avLst/>
          </a:prstGeom>
          <a:noFill/>
          <a:ln w="19050" cap="flat" cmpd="sng" algn="ctr">
            <a:solidFill>
              <a:sysClr val="windowText" lastClr="000000"/>
            </a:solidFill>
            <a:prstDash val="solid"/>
            <a:miter lim="800000"/>
          </a:ln>
          <a:effectLst/>
        </p:spPr>
      </p:cxnSp>
      <p:sp>
        <p:nvSpPr>
          <p:cNvPr id="37" name="Oval 42"/>
          <p:cNvSpPr/>
          <p:nvPr/>
        </p:nvSpPr>
        <p:spPr bwMode="gray">
          <a:xfrm rot="3077028">
            <a:off x="2760566" y="3422640"/>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38" name="图片 106" descr="堆叠交换机蓝.png"/>
          <p:cNvPicPr>
            <a:picLocks noChangeAspect="1"/>
          </p:cNvPicPr>
          <p:nvPr/>
        </p:nvPicPr>
        <p:blipFill>
          <a:blip r:embed="rId7" cstate="print"/>
          <a:stretch>
            <a:fillRect/>
          </a:stretch>
        </p:blipFill>
        <p:spPr bwMode="gray">
          <a:xfrm>
            <a:off x="1978712" y="4652920"/>
            <a:ext cx="337091" cy="275802"/>
          </a:xfrm>
          <a:prstGeom prst="rect">
            <a:avLst/>
          </a:prstGeom>
        </p:spPr>
      </p:pic>
      <p:pic>
        <p:nvPicPr>
          <p:cNvPr id="39" name="图片 106" descr="堆叠交换机蓝.png"/>
          <p:cNvPicPr>
            <a:picLocks noChangeAspect="1"/>
          </p:cNvPicPr>
          <p:nvPr/>
        </p:nvPicPr>
        <p:blipFill>
          <a:blip r:embed="rId7" cstate="print"/>
          <a:stretch>
            <a:fillRect/>
          </a:stretch>
        </p:blipFill>
        <p:spPr bwMode="gray">
          <a:xfrm>
            <a:off x="2798461" y="4652920"/>
            <a:ext cx="337091" cy="275802"/>
          </a:xfrm>
          <a:prstGeom prst="rect">
            <a:avLst/>
          </a:prstGeom>
        </p:spPr>
      </p:pic>
      <p:cxnSp>
        <p:nvCxnSpPr>
          <p:cNvPr id="40" name="Straight Connector 34"/>
          <p:cNvCxnSpPr>
            <a:stCxn id="38" idx="0"/>
            <a:endCxn id="25" idx="2"/>
          </p:cNvCxnSpPr>
          <p:nvPr/>
        </p:nvCxnSpPr>
        <p:spPr bwMode="gray">
          <a:xfrm flipV="1">
            <a:off x="2147258" y="4046662"/>
            <a:ext cx="0" cy="606258"/>
          </a:xfrm>
          <a:prstGeom prst="line">
            <a:avLst/>
          </a:prstGeom>
          <a:noFill/>
          <a:ln w="19050" cap="flat" cmpd="sng" algn="ctr">
            <a:solidFill>
              <a:sysClr val="windowText" lastClr="000000"/>
            </a:solidFill>
            <a:prstDash val="solid"/>
            <a:miter lim="800000"/>
          </a:ln>
          <a:effectLst/>
        </p:spPr>
      </p:cxnSp>
      <p:cxnSp>
        <p:nvCxnSpPr>
          <p:cNvPr id="41" name="Straight Connector 35"/>
          <p:cNvCxnSpPr>
            <a:stCxn id="38" idx="0"/>
            <a:endCxn id="26" idx="2"/>
          </p:cNvCxnSpPr>
          <p:nvPr/>
        </p:nvCxnSpPr>
        <p:spPr bwMode="gray">
          <a:xfrm flipV="1">
            <a:off x="2147258" y="4046662"/>
            <a:ext cx="819749" cy="606258"/>
          </a:xfrm>
          <a:prstGeom prst="line">
            <a:avLst/>
          </a:prstGeom>
          <a:noFill/>
          <a:ln w="19050" cap="flat" cmpd="sng" algn="ctr">
            <a:solidFill>
              <a:sysClr val="windowText" lastClr="000000"/>
            </a:solidFill>
            <a:prstDash val="solid"/>
            <a:miter lim="800000"/>
          </a:ln>
          <a:effectLst/>
        </p:spPr>
      </p:cxnSp>
      <p:cxnSp>
        <p:nvCxnSpPr>
          <p:cNvPr id="42" name="Straight Connector 37"/>
          <p:cNvCxnSpPr>
            <a:stCxn id="39" idx="0"/>
            <a:endCxn id="25" idx="2"/>
          </p:cNvCxnSpPr>
          <p:nvPr/>
        </p:nvCxnSpPr>
        <p:spPr bwMode="gray">
          <a:xfrm flipH="1" flipV="1">
            <a:off x="2147258" y="4046662"/>
            <a:ext cx="819749" cy="606258"/>
          </a:xfrm>
          <a:prstGeom prst="line">
            <a:avLst/>
          </a:prstGeom>
          <a:noFill/>
          <a:ln w="19050" cap="flat" cmpd="sng" algn="ctr">
            <a:solidFill>
              <a:sysClr val="windowText" lastClr="000000"/>
            </a:solidFill>
            <a:prstDash val="solid"/>
            <a:miter lim="800000"/>
          </a:ln>
          <a:effectLst/>
        </p:spPr>
      </p:cxnSp>
      <p:cxnSp>
        <p:nvCxnSpPr>
          <p:cNvPr id="43" name="Straight Connector 38"/>
          <p:cNvCxnSpPr>
            <a:stCxn id="39" idx="0"/>
            <a:endCxn id="26" idx="2"/>
          </p:cNvCxnSpPr>
          <p:nvPr/>
        </p:nvCxnSpPr>
        <p:spPr bwMode="gray">
          <a:xfrm flipV="1">
            <a:off x="2967007" y="4046662"/>
            <a:ext cx="0" cy="606258"/>
          </a:xfrm>
          <a:prstGeom prst="line">
            <a:avLst/>
          </a:prstGeom>
          <a:noFill/>
          <a:ln w="19050" cap="flat" cmpd="sng" algn="ctr">
            <a:solidFill>
              <a:sysClr val="windowText" lastClr="000000"/>
            </a:solidFill>
            <a:prstDash val="solid"/>
            <a:miter lim="800000"/>
          </a:ln>
          <a:effectLst/>
        </p:spPr>
      </p:cxnSp>
      <p:grpSp>
        <p:nvGrpSpPr>
          <p:cNvPr id="44" name="Group 40"/>
          <p:cNvGrpSpPr/>
          <p:nvPr/>
        </p:nvGrpSpPr>
        <p:grpSpPr bwMode="gray">
          <a:xfrm>
            <a:off x="2426149" y="4759023"/>
            <a:ext cx="261965" cy="61979"/>
            <a:chOff x="559282" y="6488261"/>
            <a:chExt cx="261965" cy="61979"/>
          </a:xfrm>
          <a:solidFill>
            <a:sysClr val="window" lastClr="FFFFFF">
              <a:lumMod val="50000"/>
            </a:sysClr>
          </a:solidFill>
        </p:grpSpPr>
        <p:sp>
          <p:nvSpPr>
            <p:cNvPr id="45"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46"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47"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grpSp>
      <p:pic>
        <p:nvPicPr>
          <p:cNvPr id="48" name="图片 106" descr="堆叠交换机蓝.png"/>
          <p:cNvPicPr>
            <a:picLocks noChangeAspect="1"/>
          </p:cNvPicPr>
          <p:nvPr/>
        </p:nvPicPr>
        <p:blipFill>
          <a:blip r:embed="rId7" cstate="print"/>
          <a:stretch>
            <a:fillRect/>
          </a:stretch>
        </p:blipFill>
        <p:spPr bwMode="gray">
          <a:xfrm>
            <a:off x="3992231" y="4652920"/>
            <a:ext cx="337091" cy="275802"/>
          </a:xfrm>
          <a:prstGeom prst="rect">
            <a:avLst/>
          </a:prstGeom>
        </p:spPr>
      </p:pic>
      <p:pic>
        <p:nvPicPr>
          <p:cNvPr id="49" name="图片 106" descr="堆叠交换机蓝.png"/>
          <p:cNvPicPr>
            <a:picLocks noChangeAspect="1"/>
          </p:cNvPicPr>
          <p:nvPr/>
        </p:nvPicPr>
        <p:blipFill>
          <a:blip r:embed="rId7" cstate="print"/>
          <a:stretch>
            <a:fillRect/>
          </a:stretch>
        </p:blipFill>
        <p:spPr bwMode="gray">
          <a:xfrm>
            <a:off x="4812967" y="4652920"/>
            <a:ext cx="337091" cy="275802"/>
          </a:xfrm>
          <a:prstGeom prst="rect">
            <a:avLst/>
          </a:prstGeom>
        </p:spPr>
      </p:pic>
      <p:grpSp>
        <p:nvGrpSpPr>
          <p:cNvPr id="50" name="Group 54"/>
          <p:cNvGrpSpPr/>
          <p:nvPr/>
        </p:nvGrpSpPr>
        <p:grpSpPr bwMode="gray">
          <a:xfrm>
            <a:off x="4440655" y="4759023"/>
            <a:ext cx="261965" cy="61979"/>
            <a:chOff x="559282" y="6488261"/>
            <a:chExt cx="261965" cy="61979"/>
          </a:xfrm>
          <a:solidFill>
            <a:sysClr val="window" lastClr="FFFFFF">
              <a:lumMod val="50000"/>
            </a:sysClr>
          </a:solidFill>
        </p:grpSpPr>
        <p:sp>
          <p:nvSpPr>
            <p:cNvPr id="51"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52"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53"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grpSp>
      <p:cxnSp>
        <p:nvCxnSpPr>
          <p:cNvPr id="54" name="Straight Connector 58"/>
          <p:cNvCxnSpPr>
            <a:stCxn id="48" idx="0"/>
            <a:endCxn id="30" idx="2"/>
          </p:cNvCxnSpPr>
          <p:nvPr/>
        </p:nvCxnSpPr>
        <p:spPr bwMode="gray">
          <a:xfrm flipV="1">
            <a:off x="4160777" y="4046662"/>
            <a:ext cx="0" cy="606258"/>
          </a:xfrm>
          <a:prstGeom prst="line">
            <a:avLst/>
          </a:prstGeom>
          <a:noFill/>
          <a:ln w="19050" cap="flat" cmpd="sng" algn="ctr">
            <a:solidFill>
              <a:sysClr val="windowText" lastClr="000000"/>
            </a:solidFill>
            <a:prstDash val="solid"/>
            <a:miter lim="800000"/>
          </a:ln>
          <a:effectLst/>
        </p:spPr>
      </p:cxnSp>
      <p:cxnSp>
        <p:nvCxnSpPr>
          <p:cNvPr id="55" name="Straight Connector 61"/>
          <p:cNvCxnSpPr>
            <a:stCxn id="49" idx="0"/>
            <a:endCxn id="31" idx="2"/>
          </p:cNvCxnSpPr>
          <p:nvPr/>
        </p:nvCxnSpPr>
        <p:spPr bwMode="gray">
          <a:xfrm flipV="1">
            <a:off x="4981513" y="4046662"/>
            <a:ext cx="0" cy="606258"/>
          </a:xfrm>
          <a:prstGeom prst="line">
            <a:avLst/>
          </a:prstGeom>
          <a:noFill/>
          <a:ln w="19050" cap="flat" cmpd="sng" algn="ctr">
            <a:solidFill>
              <a:sysClr val="windowText" lastClr="000000"/>
            </a:solidFill>
            <a:prstDash val="solid"/>
            <a:miter lim="800000"/>
          </a:ln>
          <a:effectLst/>
        </p:spPr>
      </p:cxnSp>
      <p:cxnSp>
        <p:nvCxnSpPr>
          <p:cNvPr id="56" name="Straight Connector 64"/>
          <p:cNvCxnSpPr>
            <a:stCxn id="48" idx="0"/>
            <a:endCxn id="31" idx="2"/>
          </p:cNvCxnSpPr>
          <p:nvPr/>
        </p:nvCxnSpPr>
        <p:spPr bwMode="gray">
          <a:xfrm flipV="1">
            <a:off x="4160777" y="4046662"/>
            <a:ext cx="820736" cy="606258"/>
          </a:xfrm>
          <a:prstGeom prst="line">
            <a:avLst/>
          </a:prstGeom>
          <a:noFill/>
          <a:ln w="19050" cap="flat" cmpd="sng" algn="ctr">
            <a:solidFill>
              <a:sysClr val="windowText" lastClr="000000"/>
            </a:solidFill>
            <a:prstDash val="solid"/>
            <a:miter lim="800000"/>
          </a:ln>
          <a:effectLst/>
        </p:spPr>
      </p:cxnSp>
      <p:cxnSp>
        <p:nvCxnSpPr>
          <p:cNvPr id="57" name="Straight Connector 67"/>
          <p:cNvCxnSpPr>
            <a:stCxn id="49" idx="0"/>
            <a:endCxn id="30" idx="2"/>
          </p:cNvCxnSpPr>
          <p:nvPr/>
        </p:nvCxnSpPr>
        <p:spPr bwMode="gray">
          <a:xfrm flipH="1" flipV="1">
            <a:off x="4160777" y="4046662"/>
            <a:ext cx="820736" cy="606258"/>
          </a:xfrm>
          <a:prstGeom prst="line">
            <a:avLst/>
          </a:prstGeom>
          <a:noFill/>
          <a:ln w="19050" cap="flat" cmpd="sng" algn="ctr">
            <a:solidFill>
              <a:sysClr val="windowText" lastClr="000000"/>
            </a:solidFill>
            <a:prstDash val="solid"/>
            <a:miter lim="800000"/>
          </a:ln>
          <a:effectLst/>
        </p:spPr>
      </p:cxnSp>
      <p:cxnSp>
        <p:nvCxnSpPr>
          <p:cNvPr id="58" name="Straight Connector 70"/>
          <p:cNvCxnSpPr>
            <a:stCxn id="20" idx="0"/>
            <a:endCxn id="39" idx="2"/>
          </p:cNvCxnSpPr>
          <p:nvPr/>
        </p:nvCxnSpPr>
        <p:spPr bwMode="gray">
          <a:xfrm flipV="1">
            <a:off x="2966020" y="4928722"/>
            <a:ext cx="987" cy="232097"/>
          </a:xfrm>
          <a:prstGeom prst="line">
            <a:avLst/>
          </a:prstGeom>
          <a:noFill/>
          <a:ln w="19050" cap="flat" cmpd="sng" algn="ctr">
            <a:solidFill>
              <a:sysClr val="windowText" lastClr="000000"/>
            </a:solidFill>
            <a:prstDash val="solid"/>
            <a:miter lim="800000"/>
          </a:ln>
          <a:effectLst/>
        </p:spPr>
      </p:cxnSp>
      <p:cxnSp>
        <p:nvCxnSpPr>
          <p:cNvPr id="59" name="Straight Connector 79"/>
          <p:cNvCxnSpPr>
            <a:stCxn id="22" idx="1"/>
            <a:endCxn id="21" idx="3"/>
          </p:cNvCxnSpPr>
          <p:nvPr/>
        </p:nvCxnSpPr>
        <p:spPr bwMode="gray">
          <a:xfrm flipH="1" flipV="1">
            <a:off x="2382861" y="3006733"/>
            <a:ext cx="602028" cy="1"/>
          </a:xfrm>
          <a:prstGeom prst="line">
            <a:avLst/>
          </a:prstGeom>
          <a:noFill/>
          <a:ln w="19050" cap="flat" cmpd="sng" algn="ctr">
            <a:solidFill>
              <a:sysClr val="windowText" lastClr="000000"/>
            </a:solidFill>
            <a:prstDash val="solid"/>
            <a:miter lim="800000"/>
          </a:ln>
          <a:effectLst/>
        </p:spPr>
      </p:cxnSp>
      <p:pic>
        <p:nvPicPr>
          <p:cNvPr id="6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594329"/>
            <a:ext cx="337091" cy="275801"/>
          </a:xfrm>
          <a:prstGeom prst="rect">
            <a:avLst/>
          </a:prstGeom>
          <a:noFill/>
        </p:spPr>
      </p:pic>
      <p:pic>
        <p:nvPicPr>
          <p:cNvPr id="6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594329"/>
            <a:ext cx="337091" cy="275801"/>
          </a:xfrm>
          <a:prstGeom prst="rect">
            <a:avLst/>
          </a:prstGeom>
          <a:noFill/>
        </p:spPr>
      </p:pic>
      <p:cxnSp>
        <p:nvCxnSpPr>
          <p:cNvPr id="62" name="Straight Connector 98"/>
          <p:cNvCxnSpPr>
            <a:stCxn id="61" idx="2"/>
            <a:endCxn id="23" idx="0"/>
          </p:cNvCxnSpPr>
          <p:nvPr/>
        </p:nvCxnSpPr>
        <p:spPr bwMode="gray">
          <a:xfrm>
            <a:off x="3974260" y="1870130"/>
            <a:ext cx="0" cy="999436"/>
          </a:xfrm>
          <a:prstGeom prst="line">
            <a:avLst/>
          </a:prstGeom>
          <a:noFill/>
          <a:ln w="19050" cap="flat" cmpd="sng" algn="ctr">
            <a:solidFill>
              <a:sysClr val="windowText" lastClr="000000"/>
            </a:solidFill>
            <a:prstDash val="solid"/>
            <a:miter lim="800000"/>
          </a:ln>
          <a:effectLst/>
        </p:spPr>
      </p:cxnSp>
      <p:cxnSp>
        <p:nvCxnSpPr>
          <p:cNvPr id="63" name="Straight Connector 101"/>
          <p:cNvCxnSpPr>
            <a:stCxn id="60" idx="2"/>
            <a:endCxn id="22" idx="0"/>
          </p:cNvCxnSpPr>
          <p:nvPr/>
        </p:nvCxnSpPr>
        <p:spPr bwMode="gray">
          <a:xfrm>
            <a:off x="3150434" y="1870130"/>
            <a:ext cx="2104" cy="999436"/>
          </a:xfrm>
          <a:prstGeom prst="line">
            <a:avLst/>
          </a:prstGeom>
          <a:noFill/>
          <a:ln w="19050" cap="flat" cmpd="sng" algn="ctr">
            <a:solidFill>
              <a:sysClr val="windowText" lastClr="000000"/>
            </a:solidFill>
            <a:prstDash val="solid"/>
            <a:miter lim="800000"/>
          </a:ln>
          <a:effectLst/>
        </p:spPr>
      </p:cxnSp>
      <p:cxnSp>
        <p:nvCxnSpPr>
          <p:cNvPr id="64" name="Straight Connector 104"/>
          <p:cNvCxnSpPr>
            <a:stCxn id="60" idx="3"/>
            <a:endCxn id="61" idx="1"/>
          </p:cNvCxnSpPr>
          <p:nvPr/>
        </p:nvCxnSpPr>
        <p:spPr bwMode="gray">
          <a:xfrm>
            <a:off x="3318979" y="1732230"/>
            <a:ext cx="486735" cy="0"/>
          </a:xfrm>
          <a:prstGeom prst="line">
            <a:avLst/>
          </a:prstGeom>
          <a:noFill/>
          <a:ln w="19050" cap="flat" cmpd="sng" algn="ctr">
            <a:solidFill>
              <a:sysClr val="windowText" lastClr="000000"/>
            </a:solidFill>
            <a:prstDash val="solid"/>
            <a:miter lim="800000"/>
          </a:ln>
          <a:effectLst/>
        </p:spPr>
      </p:cxnSp>
      <p:sp>
        <p:nvSpPr>
          <p:cNvPr id="65" name="Oval 59"/>
          <p:cNvSpPr/>
          <p:nvPr/>
        </p:nvSpPr>
        <p:spPr bwMode="gray">
          <a:xfrm rot="1782887">
            <a:off x="2070074" y="4448379"/>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66" name="Oval 62"/>
          <p:cNvSpPr/>
          <p:nvPr/>
        </p:nvSpPr>
        <p:spPr bwMode="gray">
          <a:xfrm rot="19401600">
            <a:off x="2727975" y="446113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67" name="Oval 63"/>
          <p:cNvSpPr/>
          <p:nvPr/>
        </p:nvSpPr>
        <p:spPr bwMode="gray">
          <a:xfrm rot="1782887">
            <a:off x="4071488" y="448025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68" name="Oval 65"/>
          <p:cNvSpPr/>
          <p:nvPr/>
        </p:nvSpPr>
        <p:spPr bwMode="gray">
          <a:xfrm rot="19401600">
            <a:off x="4766312" y="445544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69" name="图片 14" descr="日志告警服务器-蓝.png"/>
          <p:cNvPicPr>
            <a:picLocks noChangeAspect="1"/>
          </p:cNvPicPr>
          <p:nvPr/>
        </p:nvPicPr>
        <p:blipFill>
          <a:blip r:embed="rId9" cstate="print"/>
          <a:stretch>
            <a:fillRect/>
          </a:stretch>
        </p:blipFill>
        <p:spPr bwMode="gray">
          <a:xfrm>
            <a:off x="1883301" y="5631699"/>
            <a:ext cx="304595" cy="190195"/>
          </a:xfrm>
          <a:prstGeom prst="rect">
            <a:avLst/>
          </a:prstGeom>
        </p:spPr>
      </p:pic>
      <p:pic>
        <p:nvPicPr>
          <p:cNvPr id="70" name="图片 42" descr="IP电话.png"/>
          <p:cNvPicPr>
            <a:picLocks noChangeAspect="1"/>
          </p:cNvPicPr>
          <p:nvPr/>
        </p:nvPicPr>
        <p:blipFill>
          <a:blip r:embed="rId10" cstate="print"/>
          <a:stretch>
            <a:fillRect/>
          </a:stretch>
        </p:blipFill>
        <p:spPr bwMode="gray">
          <a:xfrm>
            <a:off x="2738945" y="5569206"/>
            <a:ext cx="335265" cy="315180"/>
          </a:xfrm>
          <a:prstGeom prst="rect">
            <a:avLst/>
          </a:prstGeom>
        </p:spPr>
      </p:pic>
      <p:pic>
        <p:nvPicPr>
          <p:cNvPr id="71" name="图片 11" descr="开放网络-蓝.png"/>
          <p:cNvPicPr>
            <a:picLocks noChangeAspect="1"/>
          </p:cNvPicPr>
          <p:nvPr/>
        </p:nvPicPr>
        <p:blipFill>
          <a:blip r:embed="rId11" cstate="print"/>
          <a:stretch>
            <a:fillRect/>
          </a:stretch>
        </p:blipFill>
        <p:spPr bwMode="gray">
          <a:xfrm>
            <a:off x="3927511" y="5609560"/>
            <a:ext cx="304595" cy="234472"/>
          </a:xfrm>
          <a:prstGeom prst="rect">
            <a:avLst/>
          </a:prstGeom>
        </p:spPr>
      </p:pic>
      <p:pic>
        <p:nvPicPr>
          <p:cNvPr id="72" name="图片 158" descr="SAN网络-蓝.png"/>
          <p:cNvPicPr>
            <a:picLocks noChangeAspect="1"/>
          </p:cNvPicPr>
          <p:nvPr/>
        </p:nvPicPr>
        <p:blipFill>
          <a:blip r:embed="rId12" cstate="print"/>
          <a:stretch>
            <a:fillRect/>
          </a:stretch>
        </p:blipFill>
        <p:spPr bwMode="gray">
          <a:xfrm>
            <a:off x="2380360" y="5590718"/>
            <a:ext cx="166121" cy="272157"/>
          </a:xfrm>
          <a:prstGeom prst="rect">
            <a:avLst/>
          </a:prstGeom>
        </p:spPr>
      </p:pic>
      <p:pic>
        <p:nvPicPr>
          <p:cNvPr id="73" name="图片 47" descr="打印机.png"/>
          <p:cNvPicPr>
            <a:picLocks noChangeAspect="1"/>
          </p:cNvPicPr>
          <p:nvPr/>
        </p:nvPicPr>
        <p:blipFill>
          <a:blip r:embed="rId13" cstate="print"/>
          <a:stretch>
            <a:fillRect/>
          </a:stretch>
        </p:blipFill>
        <p:spPr bwMode="gray">
          <a:xfrm>
            <a:off x="4803412" y="5593794"/>
            <a:ext cx="334175" cy="266004"/>
          </a:xfrm>
          <a:prstGeom prst="rect">
            <a:avLst/>
          </a:prstGeom>
        </p:spPr>
      </p:pic>
      <p:pic>
        <p:nvPicPr>
          <p:cNvPr id="74" name="图片 157" descr="故障链路.png"/>
          <p:cNvPicPr>
            <a:picLocks noChangeAspect="1"/>
          </p:cNvPicPr>
          <p:nvPr/>
        </p:nvPicPr>
        <p:blipFill>
          <a:blip r:embed="rId14" cstate="print"/>
          <a:stretch>
            <a:fillRect/>
          </a:stretch>
        </p:blipFill>
        <p:spPr bwMode="gray">
          <a:xfrm>
            <a:off x="4350111" y="5601784"/>
            <a:ext cx="335297" cy="250025"/>
          </a:xfrm>
          <a:prstGeom prst="rect">
            <a:avLst/>
          </a:prstGeom>
        </p:spPr>
      </p:pic>
      <p:sp>
        <p:nvSpPr>
          <p:cNvPr id="75" name="TextBox 85"/>
          <p:cNvSpPr txBox="1"/>
          <p:nvPr/>
        </p:nvSpPr>
        <p:spPr bwMode="gray">
          <a:xfrm>
            <a:off x="669653" y="2115574"/>
            <a:ext cx="98616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area</a:t>
            </a:r>
            <a:endParaRPr lang="en-US" altLang="zh-CN" sz="1200" dirty="0">
              <a:solidFill>
                <a:prstClr val="black"/>
              </a:solidFill>
              <a:latin typeface="Huawei Sans" panose="020C0503030203020204" pitchFamily="34" charset="0"/>
            </a:endParaRPr>
          </a:p>
        </p:txBody>
      </p:sp>
      <p:sp>
        <p:nvSpPr>
          <p:cNvPr id="76" name="TextBox 86"/>
          <p:cNvSpPr txBox="1"/>
          <p:nvPr/>
        </p:nvSpPr>
        <p:spPr bwMode="gray">
          <a:xfrm>
            <a:off x="669653" y="3315528"/>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ndParaRPr>
          </a:p>
        </p:txBody>
      </p:sp>
      <p:sp>
        <p:nvSpPr>
          <p:cNvPr id="77" name="TextBox 88"/>
          <p:cNvSpPr txBox="1"/>
          <p:nvPr/>
        </p:nvSpPr>
        <p:spPr bwMode="gray">
          <a:xfrm>
            <a:off x="669653" y="3955184"/>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ndParaRPr>
          </a:p>
        </p:txBody>
      </p:sp>
      <p:sp>
        <p:nvSpPr>
          <p:cNvPr id="78" name="TextBox 89"/>
          <p:cNvSpPr txBox="1"/>
          <p:nvPr/>
        </p:nvSpPr>
        <p:spPr bwMode="gray">
          <a:xfrm>
            <a:off x="669653" y="5173231"/>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ndParaRPr>
          </a:p>
        </p:txBody>
      </p:sp>
      <p:sp>
        <p:nvSpPr>
          <p:cNvPr id="79" name="TextBox 91"/>
          <p:cNvSpPr txBox="1"/>
          <p:nvPr/>
        </p:nvSpPr>
        <p:spPr bwMode="gray">
          <a:xfrm>
            <a:off x="669653" y="5673793"/>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Terminal layer</a:t>
            </a:r>
            <a:endParaRPr lang="en-US" altLang="zh-CN" sz="1200" dirty="0">
              <a:solidFill>
                <a:prstClr val="black"/>
              </a:solidFill>
              <a:latin typeface="Huawei Sans" panose="020C0503030203020204" pitchFamily="34" charset="0"/>
            </a:endParaRPr>
          </a:p>
        </p:txBody>
      </p:sp>
      <p:sp>
        <p:nvSpPr>
          <p:cNvPr id="80" name="Oval 92"/>
          <p:cNvSpPr/>
          <p:nvPr/>
        </p:nvSpPr>
        <p:spPr bwMode="gray">
          <a:xfrm rot="18651691">
            <a:off x="3804874" y="344012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grpSp>
        <p:nvGrpSpPr>
          <p:cNvPr id="82" name="组合 35"/>
          <p:cNvGrpSpPr/>
          <p:nvPr/>
        </p:nvGrpSpPr>
        <p:grpSpPr bwMode="gray">
          <a:xfrm>
            <a:off x="2844267" y="1024662"/>
            <a:ext cx="633070" cy="358898"/>
            <a:chOff x="3269076" y="1744970"/>
            <a:chExt cx="1860118" cy="1054529"/>
          </a:xfrm>
          <a:solidFill>
            <a:schemeClr val="bg1">
              <a:lumMod val="85000"/>
            </a:schemeClr>
          </a:solidFill>
        </p:grpSpPr>
        <p:sp>
          <p:nvSpPr>
            <p:cNvPr id="84"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85"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86"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87"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88"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89"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83" name="TextBox 114"/>
          <p:cNvSpPr txBox="1"/>
          <p:nvPr/>
        </p:nvSpPr>
        <p:spPr bwMode="gray">
          <a:xfrm>
            <a:off x="2766303" y="1122870"/>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grpSp>
        <p:nvGrpSpPr>
          <p:cNvPr id="91" name="组合 35"/>
          <p:cNvGrpSpPr/>
          <p:nvPr/>
        </p:nvGrpSpPr>
        <p:grpSpPr bwMode="gray">
          <a:xfrm>
            <a:off x="3657724" y="1024662"/>
            <a:ext cx="633070" cy="358898"/>
            <a:chOff x="3269076" y="1744970"/>
            <a:chExt cx="1860118" cy="1054529"/>
          </a:xfrm>
          <a:solidFill>
            <a:schemeClr val="bg1">
              <a:lumMod val="85000"/>
            </a:schemeClr>
          </a:solidFill>
        </p:grpSpPr>
        <p:sp>
          <p:nvSpPr>
            <p:cNvPr id="93"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94"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95"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96"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97"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98"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92" name="TextBox 117"/>
          <p:cNvSpPr txBox="1"/>
          <p:nvPr/>
        </p:nvSpPr>
        <p:spPr bwMode="gray">
          <a:xfrm>
            <a:off x="3687964" y="1122870"/>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99"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017681"/>
            <a:ext cx="337091" cy="275801"/>
          </a:xfrm>
          <a:prstGeom prst="rect">
            <a:avLst/>
          </a:prstGeom>
        </p:spPr>
      </p:pic>
      <p:pic>
        <p:nvPicPr>
          <p:cNvPr id="100"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017681"/>
            <a:ext cx="337091" cy="275801"/>
          </a:xfrm>
          <a:prstGeom prst="rect">
            <a:avLst/>
          </a:prstGeom>
        </p:spPr>
      </p:pic>
      <p:cxnSp>
        <p:nvCxnSpPr>
          <p:cNvPr id="101" name="Straight Connector 127"/>
          <p:cNvCxnSpPr>
            <a:stCxn id="99" idx="3"/>
            <a:endCxn id="100" idx="1"/>
          </p:cNvCxnSpPr>
          <p:nvPr/>
        </p:nvCxnSpPr>
        <p:spPr bwMode="gray">
          <a:xfrm>
            <a:off x="3308510" y="2155582"/>
            <a:ext cx="497204" cy="0"/>
          </a:xfrm>
          <a:prstGeom prst="line">
            <a:avLst/>
          </a:prstGeom>
          <a:noFill/>
          <a:ln w="19050" cap="flat" cmpd="sng" algn="ctr">
            <a:solidFill>
              <a:sysClr val="windowText" lastClr="000000"/>
            </a:solidFill>
            <a:prstDash val="sysDash"/>
            <a:miter lim="800000"/>
          </a:ln>
          <a:effectLst/>
        </p:spPr>
      </p:cxnSp>
      <p:pic>
        <p:nvPicPr>
          <p:cNvPr id="102" name="图片 102" descr="AC-蓝.png"/>
          <p:cNvPicPr>
            <a:picLocks noChangeAspect="1"/>
          </p:cNvPicPr>
          <p:nvPr/>
        </p:nvPicPr>
        <p:blipFill>
          <a:blip r:embed="rId4" cstate="print"/>
          <a:stretch>
            <a:fillRect/>
          </a:stretch>
        </p:blipFill>
        <p:spPr bwMode="gray">
          <a:xfrm>
            <a:off x="4774299" y="2868832"/>
            <a:ext cx="337091" cy="275802"/>
          </a:xfrm>
          <a:prstGeom prst="rect">
            <a:avLst/>
          </a:prstGeom>
        </p:spPr>
      </p:pic>
      <p:sp>
        <p:nvSpPr>
          <p:cNvPr id="103" name="圆角矩形 102"/>
          <p:cNvSpPr/>
          <p:nvPr/>
        </p:nvSpPr>
        <p:spPr bwMode="gray">
          <a:xfrm>
            <a:off x="4662856" y="2514997"/>
            <a:ext cx="893307"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104" name="TextBox 20"/>
          <p:cNvSpPr txBox="1"/>
          <p:nvPr/>
        </p:nvSpPr>
        <p:spPr bwMode="gray">
          <a:xfrm>
            <a:off x="4665347" y="2523208"/>
            <a:ext cx="915635"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O&amp;M area</a:t>
            </a:r>
            <a:endParaRPr lang="en-US" altLang="zh-CN" sz="1200" dirty="0">
              <a:solidFill>
                <a:prstClr val="black"/>
              </a:solidFill>
              <a:latin typeface="Huawei Sans" panose="020C0503030203020204" pitchFamily="34" charset="0"/>
            </a:endParaRPr>
          </a:p>
        </p:txBody>
      </p:sp>
      <p:cxnSp>
        <p:nvCxnSpPr>
          <p:cNvPr id="105" name="Straight Connector 79"/>
          <p:cNvCxnSpPr/>
          <p:nvPr/>
        </p:nvCxnSpPr>
        <p:spPr bwMode="gray">
          <a:xfrm flipH="1">
            <a:off x="2382862" y="2584196"/>
            <a:ext cx="1190149" cy="0"/>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bwMode="gray">
          <a:xfrm flipH="1">
            <a:off x="2382862" y="2643567"/>
            <a:ext cx="430513" cy="0"/>
          </a:xfrm>
          <a:prstGeom prst="line">
            <a:avLst/>
          </a:prstGeom>
          <a:noFill/>
          <a:ln w="19050" cap="flat" cmpd="sng" algn="ctr">
            <a:solidFill>
              <a:sysClr val="windowText" lastClr="000000"/>
            </a:solidFill>
            <a:prstDash val="solid"/>
            <a:miter lim="800000"/>
          </a:ln>
          <a:effectLst/>
        </p:spPr>
      </p:cxnSp>
      <p:sp>
        <p:nvSpPr>
          <p:cNvPr id="107" name="Freeform 159"/>
          <p:cNvSpPr/>
          <p:nvPr/>
        </p:nvSpPr>
        <p:spPr bwMode="gray">
          <a:xfrm flipH="1">
            <a:off x="1736244" y="229123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lvl="0" algn="ctr" defTabSz="914400" fontAlgn="ctr">
              <a:defRPr/>
            </a:pPr>
            <a:r>
              <a:rPr lang="en-US" sz="1200" b="1" dirty="0" smtClean="0">
                <a:solidFill>
                  <a:prstClr val="white">
                    <a:lumMod val="50000"/>
                  </a:prstClr>
                </a:solidFill>
                <a:latin typeface="Huawei Sans" panose="020C0503030203020204" pitchFamily="34" charset="0"/>
              </a:rPr>
              <a:t>Data center</a:t>
            </a:r>
            <a:endParaRPr lang="en-US" altLang="zh-CN" sz="1200" b="1" kern="0" dirty="0">
              <a:solidFill>
                <a:prstClr val="white">
                  <a:lumMod val="50000"/>
                </a:prstClr>
              </a:solidFill>
              <a:latin typeface="Huawei Sans" panose="020C0503030203020204" pitchFamily="34" charset="0"/>
              <a:ea typeface="微软雅黑"/>
            </a:endParaRPr>
          </a:p>
        </p:txBody>
      </p:sp>
      <p:cxnSp>
        <p:nvCxnSpPr>
          <p:cNvPr id="108" name="Straight Connector 79"/>
          <p:cNvCxnSpPr/>
          <p:nvPr/>
        </p:nvCxnSpPr>
        <p:spPr bwMode="gray">
          <a:xfrm flipH="1">
            <a:off x="3477337" y="2643567"/>
            <a:ext cx="1185521" cy="0"/>
          </a:xfrm>
          <a:prstGeom prst="line">
            <a:avLst/>
          </a:prstGeom>
          <a:noFill/>
          <a:ln w="19050" cap="flat" cmpd="sng" algn="ctr">
            <a:solidFill>
              <a:sysClr val="windowText" lastClr="000000"/>
            </a:solidFill>
            <a:prstDash val="solid"/>
            <a:miter lim="800000"/>
          </a:ln>
          <a:effectLst/>
        </p:spPr>
      </p:cxnSp>
      <p:sp>
        <p:nvSpPr>
          <p:cNvPr id="109" name="矩形 108"/>
          <p:cNvSpPr/>
          <p:nvPr/>
        </p:nvSpPr>
        <p:spPr bwMode="gray">
          <a:xfrm>
            <a:off x="5718301" y="987283"/>
            <a:ext cx="5994274" cy="5219891"/>
          </a:xfrm>
          <a:prstGeom prst="rect">
            <a:avLst/>
          </a:prstGeom>
        </p:spPr>
        <p:txBody>
          <a:bodyPr wrap="square">
            <a:spAutoFit/>
          </a:bodyPr>
          <a:lstStyle/>
          <a:p>
            <a:pPr marL="285750" indent="-285750" fontAlgn="ctr">
              <a:lnSpc>
                <a:spcPct val="140000"/>
              </a:lnSpc>
              <a:buSzPct val="50000"/>
              <a:buFont typeface="Wingdings" panose="05000000000000000000" pitchFamily="2" charset="2"/>
              <a:buChar char="l"/>
            </a:pPr>
            <a:r>
              <a:rPr lang="en-US" sz="1400" b="1" dirty="0" smtClean="0">
                <a:solidFill>
                  <a:prstClr val="black"/>
                </a:solidFill>
                <a:latin typeface="Huawei Sans" panose="020C0503030203020204" pitchFamily="34" charset="0"/>
              </a:rPr>
              <a:t>Data center area</a:t>
            </a:r>
            <a:r>
              <a:rPr lang="en-US" sz="1400" dirty="0" smtClean="0">
                <a:solidFill>
                  <a:prstClr val="black"/>
                </a:solidFill>
                <a:latin typeface="Huawei Sans" panose="020C0503030203020204" pitchFamily="34" charset="0"/>
              </a:rPr>
              <a:t>: has servers and application systems deployed to provide data and application services for internal and external users of an enterprise.</a:t>
            </a:r>
          </a:p>
          <a:p>
            <a:pPr marL="285750" indent="-285750" fontAlgn="ctr">
              <a:lnSpc>
                <a:spcPct val="140000"/>
              </a:lnSpc>
              <a:buSzPct val="50000"/>
              <a:buFont typeface="Wingdings" panose="05000000000000000000" pitchFamily="2" charset="2"/>
              <a:buChar char="l"/>
            </a:pPr>
            <a:r>
              <a:rPr lang="en-US" sz="1400" b="1" dirty="0" smtClean="0">
                <a:solidFill>
                  <a:prstClr val="black"/>
                </a:solidFill>
                <a:latin typeface="Huawei Sans" panose="020C0503030203020204" pitchFamily="34" charset="0"/>
              </a:rPr>
              <a:t>Egress area</a:t>
            </a:r>
            <a:r>
              <a:rPr lang="en-US" sz="1400" dirty="0" smtClean="0">
                <a:solidFill>
                  <a:prstClr val="black"/>
                </a:solidFill>
                <a:latin typeface="Huawei Sans" panose="020C0503030203020204" pitchFamily="34" charset="0"/>
              </a:rPr>
              <a:t>: is the edge between the campus internal network and the external network. Through the egress area, internal users can access the public network and external users (including customers, partners, branch users, and remote users) can access the internal network.</a:t>
            </a:r>
          </a:p>
          <a:p>
            <a:pPr marL="285750" indent="-285750" fontAlgn="ctr">
              <a:lnSpc>
                <a:spcPct val="140000"/>
              </a:lnSpc>
              <a:buSzPct val="50000"/>
              <a:buFont typeface="Wingdings" panose="05000000000000000000" pitchFamily="2" charset="2"/>
              <a:buChar char="l"/>
            </a:pPr>
            <a:r>
              <a:rPr lang="en-US" sz="1400" b="1" dirty="0" smtClean="0">
                <a:solidFill>
                  <a:prstClr val="black"/>
                </a:solidFill>
                <a:latin typeface="Huawei Sans" panose="020C0503030203020204" pitchFamily="34" charset="0"/>
              </a:rPr>
              <a:t>Core layer</a:t>
            </a:r>
            <a:r>
              <a:rPr lang="en-US" sz="1400" dirty="0" smtClean="0">
                <a:solidFill>
                  <a:prstClr val="black"/>
                </a:solidFill>
                <a:latin typeface="Huawei Sans" panose="020C0503030203020204" pitchFamily="34" charset="0"/>
              </a:rPr>
              <a:t>: is the backbone area of a campus network and is the data switching core. It connects various parts of the campus network, such as the data center, management center, and egress area.</a:t>
            </a:r>
            <a:endParaRPr lang="en-US" altLang="zh-CN" sz="1400" dirty="0" smtClean="0">
              <a:solidFill>
                <a:prstClr val="black"/>
              </a:solidFill>
              <a:latin typeface="Huawei Sans" panose="020C0503030203020204" pitchFamily="34" charset="0"/>
              <a:ea typeface="微软雅黑"/>
            </a:endParaRPr>
          </a:p>
          <a:p>
            <a:pPr marL="285750" indent="-285750" fontAlgn="ctr">
              <a:lnSpc>
                <a:spcPct val="140000"/>
              </a:lnSpc>
              <a:spcBef>
                <a:spcPts val="0"/>
              </a:spcBef>
              <a:buSzPct val="50000"/>
              <a:buFont typeface="Wingdings" panose="05000000000000000000" pitchFamily="2" charset="2"/>
              <a:buChar char="l"/>
            </a:pPr>
            <a:r>
              <a:rPr lang="en-US" sz="1400" b="1" dirty="0" smtClean="0">
                <a:solidFill>
                  <a:prstClr val="black"/>
                </a:solidFill>
                <a:latin typeface="Huawei Sans" panose="020C0503030203020204" pitchFamily="34" charset="0"/>
              </a:rPr>
              <a:t>Aggregation layer</a:t>
            </a:r>
            <a:r>
              <a:rPr lang="en-US" sz="1400" dirty="0" smtClean="0">
                <a:solidFill>
                  <a:prstClr val="black"/>
                </a:solidFill>
                <a:latin typeface="Huawei Sans" panose="020C0503030203020204" pitchFamily="34" charset="0"/>
              </a:rPr>
              <a:t>: is located at the middle layer of a campus network to implement data aggregation or switching and provide key network functions, such as routing, </a:t>
            </a:r>
            <a:r>
              <a:rPr lang="en-US" sz="1400" dirty="0" err="1" smtClean="0">
                <a:solidFill>
                  <a:prstClr val="black"/>
                </a:solidFill>
                <a:latin typeface="Huawei Sans" panose="020C0503030203020204" pitchFamily="34" charset="0"/>
              </a:rPr>
              <a:t>QoS</a:t>
            </a:r>
            <a:r>
              <a:rPr lang="en-US" sz="1400" dirty="0" smtClean="0">
                <a:solidFill>
                  <a:prstClr val="black"/>
                </a:solidFill>
                <a:latin typeface="Huawei Sans" panose="020C0503030203020204" pitchFamily="34" charset="0"/>
              </a:rPr>
              <a:t>, and security. </a:t>
            </a:r>
          </a:p>
          <a:p>
            <a:pPr marL="285750" indent="-285750" fontAlgn="ctr">
              <a:lnSpc>
                <a:spcPct val="140000"/>
              </a:lnSpc>
              <a:buSzPct val="50000"/>
              <a:buFont typeface="Wingdings" panose="05000000000000000000" pitchFamily="2" charset="2"/>
              <a:buChar char="l"/>
            </a:pPr>
            <a:r>
              <a:rPr lang="en-US" sz="1400" b="1" dirty="0" smtClean="0">
                <a:solidFill>
                  <a:prstClr val="black"/>
                </a:solidFill>
                <a:latin typeface="Huawei Sans" panose="020C0503030203020204" pitchFamily="34" charset="0"/>
              </a:rPr>
              <a:t>Access layer</a:t>
            </a:r>
            <a:r>
              <a:rPr lang="en-US" sz="1400" dirty="0" smtClean="0">
                <a:solidFill>
                  <a:prstClr val="black"/>
                </a:solidFill>
                <a:latin typeface="Huawei Sans" panose="020C0503030203020204" pitchFamily="34" charset="0"/>
              </a:rPr>
              <a:t>: provides campus network access for terminal users and is the boundary of the campus network.</a:t>
            </a:r>
            <a:endParaRPr lang="en-US" altLang="zh-CN"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3583416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Campus Network Architecture</a:t>
            </a:r>
            <a:endParaRPr lang="en-US" altLang="zh-CN" dirty="0" smtClean="0">
              <a:solidFill>
                <a:schemeClr val="bg1">
                  <a:lumMod val="50000"/>
                </a:schemeClr>
              </a:solidFill>
              <a:sym typeface="Huawei Sans" panose="020C0503030203020204" pitchFamily="34" charset="0"/>
            </a:endParaRPr>
          </a:p>
          <a:p>
            <a:r>
              <a:rPr lang="en-US" b="1" dirty="0" smtClean="0"/>
              <a:t>Ethernet Switching Basics</a:t>
            </a:r>
            <a:endParaRPr lang="en-US" altLang="zh-CN" b="1" dirty="0" smtClean="0">
              <a:sym typeface="Huawei Sans" panose="020C0503030203020204" pitchFamily="34" charset="0"/>
            </a:endParaRPr>
          </a:p>
          <a:p>
            <a:r>
              <a:rPr lang="en-US" dirty="0" smtClean="0">
                <a:solidFill>
                  <a:schemeClr val="bg1">
                    <a:lumMod val="50000"/>
                  </a:schemeClr>
                </a:solidFill>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VPN</a:t>
            </a:r>
            <a:endParaRPr lang="en-US" altLang="zh-CN" dirty="0">
              <a:solidFill>
                <a:schemeClr val="bg1">
                  <a:lumMod val="50000"/>
                </a:schemeClr>
              </a:solidFill>
            </a:endParaRPr>
          </a:p>
        </p:txBody>
      </p:sp>
    </p:spTree>
    <p:extLst>
      <p:ext uri="{BB962C8B-B14F-4D97-AF65-F5344CB8AC3E}">
        <p14:creationId xmlns:p14="http://schemas.microsoft.com/office/powerpoint/2010/main" val="3010878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VLAN Technology Overview</a:t>
            </a:r>
            <a:endParaRPr lang="en-US" altLang="zh-CN" dirty="0"/>
          </a:p>
        </p:txBody>
      </p:sp>
      <p:sp>
        <p:nvSpPr>
          <p:cNvPr id="43" name="圆角矩形 42"/>
          <p:cNvSpPr/>
          <p:nvPr/>
        </p:nvSpPr>
        <p:spPr bwMode="gray">
          <a:xfrm>
            <a:off x="4718536" y="4198641"/>
            <a:ext cx="1420046" cy="1343931"/>
          </a:xfrm>
          <a:prstGeom prst="roundRect">
            <a:avLst>
              <a:gd name="adj" fmla="val 7445"/>
            </a:avLst>
          </a:prstGeom>
          <a:solidFill>
            <a:srgbClr val="FFF2C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44" name="圆角矩形 43"/>
          <p:cNvSpPr/>
          <p:nvPr/>
        </p:nvSpPr>
        <p:spPr bwMode="gray">
          <a:xfrm>
            <a:off x="480924" y="4198641"/>
            <a:ext cx="4053557" cy="1343931"/>
          </a:xfrm>
          <a:prstGeom prst="roundRect">
            <a:avLst>
              <a:gd name="adj" fmla="val 7445"/>
            </a:avLst>
          </a:prstGeom>
          <a:solidFill>
            <a:srgbClr val="BEE9EE"/>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grpSp>
        <p:nvGrpSpPr>
          <p:cNvPr id="45" name="Group 165"/>
          <p:cNvGrpSpPr/>
          <p:nvPr/>
        </p:nvGrpSpPr>
        <p:grpSpPr bwMode="gray">
          <a:xfrm rot="10800000">
            <a:off x="1928691" y="2286096"/>
            <a:ext cx="2803836" cy="1205915"/>
            <a:chOff x="-1233037" y="914446"/>
            <a:chExt cx="1573823" cy="778776"/>
          </a:xfrm>
        </p:grpSpPr>
        <p:cxnSp>
          <p:nvCxnSpPr>
            <p:cNvPr id="46"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47"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8" name="矩形 47"/>
          <p:cNvSpPr/>
          <p:nvPr/>
        </p:nvSpPr>
        <p:spPr bwMode="gray">
          <a:xfrm>
            <a:off x="6293086" y="843041"/>
            <a:ext cx="5372024" cy="5431230"/>
          </a:xfrm>
          <a:prstGeom prst="rect">
            <a:avLst/>
          </a:prstGeom>
        </p:spPr>
        <p:txBody>
          <a:bodyPr wrap="square">
            <a:spAutoFit/>
          </a:bodyPr>
          <a:lstStyle/>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Virtual Local Area Network (VLAN) technology logically divides a physical LAN into multiple broadcast domains, each of which is called a VLAN.</a:t>
            </a:r>
          </a:p>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All devices in a VLAN belong to the same broadcast domain. Different VLANs belong to different broadcast domains.</a:t>
            </a:r>
          </a:p>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Devices in a VLAN can directly communicate with each other, whereas devices in different VLANs cannot communicate directly.</a:t>
            </a:r>
          </a:p>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Services in different VLANs are isolated from each other. Devices in different VLANs communicate with each other through Layer 3 devices.</a:t>
            </a:r>
          </a:p>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Generally, a VLAN is a logical subnet.</a:t>
            </a:r>
          </a:p>
          <a:p>
            <a:pPr marL="266700" indent="-266700" defTabSz="913668"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rPr>
              <a:t>Members of a VLAN are allocated based on interfaces of a switch. Generally, an interface of a switch is added to a specified VLAN. In this case, the device connected to the interface is added to the VLAN.</a:t>
            </a:r>
            <a:endParaRPr lang="en-US" altLang="zh-CN" sz="1400" dirty="0">
              <a:latin typeface="Huawei Sans" panose="020C0503030203020204" pitchFamily="34" charset="0"/>
              <a:cs typeface="Huawei Sans" panose="020C0503030203020204" pitchFamily="34" charset="0"/>
            </a:endParaRPr>
          </a:p>
        </p:txBody>
      </p:sp>
      <p:grpSp>
        <p:nvGrpSpPr>
          <p:cNvPr id="49" name="Group 165"/>
          <p:cNvGrpSpPr/>
          <p:nvPr/>
        </p:nvGrpSpPr>
        <p:grpSpPr bwMode="gray">
          <a:xfrm rot="10800000">
            <a:off x="1036364" y="3590553"/>
            <a:ext cx="1689846" cy="867073"/>
            <a:chOff x="-1233037" y="914446"/>
            <a:chExt cx="1573823" cy="778776"/>
          </a:xfrm>
        </p:grpSpPr>
        <p:cxnSp>
          <p:nvCxnSpPr>
            <p:cNvPr id="50"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1"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52" name="Group 165"/>
          <p:cNvGrpSpPr/>
          <p:nvPr/>
        </p:nvGrpSpPr>
        <p:grpSpPr bwMode="gray">
          <a:xfrm rot="10800000">
            <a:off x="3911362" y="3590553"/>
            <a:ext cx="1689846" cy="867073"/>
            <a:chOff x="-1233037" y="914446"/>
            <a:chExt cx="1573823" cy="778776"/>
          </a:xfrm>
        </p:grpSpPr>
        <p:cxnSp>
          <p:nvCxnSpPr>
            <p:cNvPr id="53"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4"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pic>
        <p:nvPicPr>
          <p:cNvPr id="55" name="图片 87" descr="汇聚交换机.png"/>
          <p:cNvPicPr>
            <a:picLocks noChangeAspect="1"/>
          </p:cNvPicPr>
          <p:nvPr/>
        </p:nvPicPr>
        <p:blipFill>
          <a:blip r:embed="rId3" cstate="print"/>
          <a:stretch>
            <a:fillRect/>
          </a:stretch>
        </p:blipFill>
        <p:spPr bwMode="gray">
          <a:xfrm>
            <a:off x="3085157" y="2085272"/>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1635833" y="3345914"/>
            <a:ext cx="490909" cy="401653"/>
          </a:xfrm>
          <a:prstGeom prst="rect">
            <a:avLst/>
          </a:prstGeom>
        </p:spPr>
      </p:pic>
      <p:pic>
        <p:nvPicPr>
          <p:cNvPr id="57" name="图片 76" descr="接入交换机.png"/>
          <p:cNvPicPr>
            <a:picLocks noChangeAspect="1"/>
          </p:cNvPicPr>
          <p:nvPr/>
        </p:nvPicPr>
        <p:blipFill>
          <a:blip r:embed="rId4" cstate="print"/>
          <a:stretch>
            <a:fillRect/>
          </a:stretch>
        </p:blipFill>
        <p:spPr bwMode="gray">
          <a:xfrm>
            <a:off x="4534481" y="3345914"/>
            <a:ext cx="490909" cy="401653"/>
          </a:xfrm>
          <a:prstGeom prst="rect">
            <a:avLst/>
          </a:prstGeom>
        </p:spPr>
      </p:pic>
      <p:pic>
        <p:nvPicPr>
          <p:cNvPr id="58" name="图片 14" descr="日志告警服务器-蓝.png"/>
          <p:cNvPicPr>
            <a:picLocks noChangeAspect="1"/>
          </p:cNvPicPr>
          <p:nvPr/>
        </p:nvPicPr>
        <p:blipFill>
          <a:blip r:embed="rId5" cstate="print"/>
          <a:stretch>
            <a:fillRect/>
          </a:stretch>
        </p:blipFill>
        <p:spPr bwMode="gray">
          <a:xfrm>
            <a:off x="845089" y="4387025"/>
            <a:ext cx="490552" cy="306312"/>
          </a:xfrm>
          <a:prstGeom prst="rect">
            <a:avLst/>
          </a:prstGeom>
        </p:spPr>
      </p:pic>
      <p:pic>
        <p:nvPicPr>
          <p:cNvPr id="59" name="图片 47" descr="打印机.png"/>
          <p:cNvPicPr>
            <a:picLocks noChangeAspect="1"/>
          </p:cNvPicPr>
          <p:nvPr/>
        </p:nvPicPr>
        <p:blipFill>
          <a:blip r:embed="rId6" cstate="print"/>
          <a:stretch>
            <a:fillRect/>
          </a:stretch>
        </p:blipFill>
        <p:spPr bwMode="gray">
          <a:xfrm>
            <a:off x="3779600" y="4362619"/>
            <a:ext cx="444786" cy="365835"/>
          </a:xfrm>
          <a:prstGeom prst="rect">
            <a:avLst/>
          </a:prstGeom>
        </p:spPr>
      </p:pic>
      <p:grpSp>
        <p:nvGrpSpPr>
          <p:cNvPr id="60" name="组合 211"/>
          <p:cNvGrpSpPr/>
          <p:nvPr/>
        </p:nvGrpSpPr>
        <p:grpSpPr bwMode="gray">
          <a:xfrm>
            <a:off x="5305600" y="4457717"/>
            <a:ext cx="515863" cy="256225"/>
            <a:chOff x="5310188" y="1243013"/>
            <a:chExt cx="915988" cy="414338"/>
          </a:xfrm>
          <a:solidFill>
            <a:srgbClr val="7A7B7C"/>
          </a:solidFill>
        </p:grpSpPr>
        <p:sp>
          <p:nvSpPr>
            <p:cNvPr id="61"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2"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3"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4"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5"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6"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7"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68"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ndParaRPr>
            </a:p>
          </p:txBody>
        </p:sp>
      </p:grpSp>
      <p:grpSp>
        <p:nvGrpSpPr>
          <p:cNvPr id="69" name="组合 68"/>
          <p:cNvGrpSpPr/>
          <p:nvPr/>
        </p:nvGrpSpPr>
        <p:grpSpPr bwMode="gray">
          <a:xfrm>
            <a:off x="2473250" y="4351372"/>
            <a:ext cx="445956" cy="377619"/>
            <a:chOff x="2557450" y="4936459"/>
            <a:chExt cx="445956" cy="343290"/>
          </a:xfrm>
        </p:grpSpPr>
        <p:pic>
          <p:nvPicPr>
            <p:cNvPr id="70"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1" name="矩形 70"/>
            <p:cNvSpPr/>
            <p:nvPr/>
          </p:nvSpPr>
          <p:spPr bwMode="gray">
            <a:xfrm>
              <a:off x="2591651" y="4996057"/>
              <a:ext cx="262770" cy="202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grpSp>
      <p:sp>
        <p:nvSpPr>
          <p:cNvPr id="72" name="文本框 71"/>
          <p:cNvSpPr txBox="1"/>
          <p:nvPr/>
        </p:nvSpPr>
        <p:spPr bwMode="gray">
          <a:xfrm>
            <a:off x="2943480" y="1770186"/>
            <a:ext cx="105028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Core switch</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3" name="文本框 72"/>
          <p:cNvSpPr txBox="1"/>
          <p:nvPr/>
        </p:nvSpPr>
        <p:spPr bwMode="gray">
          <a:xfrm>
            <a:off x="377794" y="3408240"/>
            <a:ext cx="132760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74" name="文本框 73"/>
          <p:cNvSpPr txBox="1"/>
          <p:nvPr/>
        </p:nvSpPr>
        <p:spPr bwMode="gray">
          <a:xfrm>
            <a:off x="5019922" y="3408240"/>
            <a:ext cx="1327608" cy="276999"/>
          </a:xfrm>
          <a:prstGeom prst="rect">
            <a:avLst/>
          </a:prstGeom>
          <a:noFill/>
        </p:spPr>
        <p:txBody>
          <a:bodyPr wrap="none" rtlCol="0">
            <a:spAutoFit/>
          </a:bodyPr>
          <a:lstStyle/>
          <a:p>
            <a:pPr defTabSz="914400" fontAlgn="ctr">
              <a:defRPr/>
            </a:pPr>
            <a:r>
              <a:rPr lang="en-US" sz="1200" b="1" dirty="0" smtClean="0">
                <a:latin typeface="Huawei Sans" panose="020C0503030203020204" pitchFamily="34" charset="0"/>
              </a:rPr>
              <a:t>Access switch </a:t>
            </a:r>
            <a:r>
              <a:rPr lang="en-US" sz="1200" b="1" dirty="0" smtClean="0">
                <a:solidFill>
                  <a:prstClr val="black"/>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5" name="文本框 74"/>
          <p:cNvSpPr txBox="1"/>
          <p:nvPr/>
        </p:nvSpPr>
        <p:spPr bwMode="gray">
          <a:xfrm>
            <a:off x="599083" y="4723519"/>
            <a:ext cx="98777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1 </a:t>
            </a:r>
            <a:endParaRPr lang="en-US" altLang="zh-CN" sz="1200" dirty="0" smtClean="0">
              <a:latin typeface="Huawei Sans" panose="020C0503030203020204" pitchFamily="34" charset="0"/>
            </a:endParaRPr>
          </a:p>
          <a:p>
            <a:pPr lvl="0" algn="ctr" defTabSz="914400" fontAlgn="ctr">
              <a:defRPr/>
            </a:pPr>
            <a:r>
              <a:rPr lang="en-US" sz="1200" b="0" dirty="0" smtClean="0">
                <a:solidFill>
                  <a:prstClr val="black"/>
                </a:solidFill>
                <a:latin typeface="Huawei Sans" panose="020C0503030203020204" pitchFamily="34" charset="0"/>
              </a:rPr>
              <a:t>1.1.1.1/24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6" name="文本框 75"/>
          <p:cNvSpPr txBox="1"/>
          <p:nvPr/>
        </p:nvSpPr>
        <p:spPr bwMode="gray">
          <a:xfrm>
            <a:off x="2195074" y="4723519"/>
            <a:ext cx="93968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a:t>
            </a:r>
            <a:r>
              <a:rPr lang="en-US" sz="1200" dirty="0" smtClean="0">
                <a:solidFill>
                  <a:prstClr val="black"/>
                </a:solidFill>
                <a:latin typeface="Huawei Sans" panose="020C0503030203020204" pitchFamily="34" charset="0"/>
              </a:rPr>
              <a:t>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1.1.1.2/24</a:t>
            </a:r>
            <a:endParaRPr lang="en-US" sz="1200" b="0" dirty="0">
              <a:solidFill>
                <a:prstClr val="black"/>
              </a:solidFill>
              <a:latin typeface="Huawei Sans" panose="020C0503030203020204" pitchFamily="34" charset="0"/>
            </a:endParaRPr>
          </a:p>
        </p:txBody>
      </p:sp>
      <p:sp>
        <p:nvSpPr>
          <p:cNvPr id="77" name="文本框 76"/>
          <p:cNvSpPr txBox="1"/>
          <p:nvPr/>
        </p:nvSpPr>
        <p:spPr bwMode="gray">
          <a:xfrm>
            <a:off x="3532153" y="4723519"/>
            <a:ext cx="93968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a:t>
            </a:r>
            <a:r>
              <a:rPr lang="en-US" sz="1200" dirty="0" smtClean="0">
                <a:solidFill>
                  <a:prstClr val="black"/>
                </a:solidFill>
                <a:latin typeface="Huawei Sans" panose="020C0503030203020204" pitchFamily="34" charset="0"/>
              </a:rPr>
              <a:t>3</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1.1.1.3/24</a:t>
            </a:r>
            <a:endParaRPr lang="en-US" sz="1200" b="0" dirty="0">
              <a:solidFill>
                <a:prstClr val="black"/>
              </a:solidFill>
              <a:latin typeface="Huawei Sans" panose="020C0503030203020204" pitchFamily="34" charset="0"/>
            </a:endParaRPr>
          </a:p>
        </p:txBody>
      </p:sp>
      <p:sp>
        <p:nvSpPr>
          <p:cNvPr id="78" name="文本框 77"/>
          <p:cNvSpPr txBox="1"/>
          <p:nvPr/>
        </p:nvSpPr>
        <p:spPr bwMode="gray">
          <a:xfrm>
            <a:off x="5089927" y="4723519"/>
            <a:ext cx="93968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a:t>
            </a:r>
            <a:r>
              <a:rPr lang="en-US" sz="1200" dirty="0" smtClean="0">
                <a:solidFill>
                  <a:prstClr val="black"/>
                </a:solidFill>
                <a:latin typeface="Huawei Sans" panose="020C0503030203020204" pitchFamily="34" charset="0"/>
              </a:rPr>
              <a:t>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2.2.2.1/24</a:t>
            </a:r>
            <a:endParaRPr lang="en-US" sz="1200" b="0" dirty="0">
              <a:solidFill>
                <a:prstClr val="black"/>
              </a:solidFill>
              <a:latin typeface="Huawei Sans" panose="020C0503030203020204" pitchFamily="34" charset="0"/>
            </a:endParaRPr>
          </a:p>
        </p:txBody>
      </p:sp>
      <p:sp>
        <p:nvSpPr>
          <p:cNvPr id="79" name="文本框 78"/>
          <p:cNvSpPr txBox="1"/>
          <p:nvPr/>
        </p:nvSpPr>
        <p:spPr bwMode="gray">
          <a:xfrm>
            <a:off x="2791244" y="5261341"/>
            <a:ext cx="1364476" cy="276999"/>
          </a:xfrm>
          <a:prstGeom prst="rect">
            <a:avLst/>
          </a:prstGeom>
          <a:noFill/>
        </p:spPr>
        <p:txBody>
          <a:bodyPr wrap="none" rtlCol="0">
            <a:spAutoFit/>
          </a:bodyPr>
          <a:lstStyle/>
          <a:p>
            <a:pPr defTabSz="914400" fontAlgn="ctr">
              <a:defRPr/>
            </a:pPr>
            <a:r>
              <a:rPr lang="en-US" sz="1200" dirty="0" smtClean="0">
                <a:solidFill>
                  <a:srgbClr val="30B5C5"/>
                </a:solidFill>
                <a:latin typeface="Huawei Sans" panose="020C0503030203020204" pitchFamily="34" charset="0"/>
              </a:rPr>
              <a:t>VLAN 10 (office)</a:t>
            </a:r>
          </a:p>
        </p:txBody>
      </p:sp>
      <p:sp>
        <p:nvSpPr>
          <p:cNvPr id="80" name="文本框 79"/>
          <p:cNvSpPr txBox="1"/>
          <p:nvPr/>
        </p:nvSpPr>
        <p:spPr bwMode="gray">
          <a:xfrm>
            <a:off x="4803158" y="5109626"/>
            <a:ext cx="1250802" cy="461665"/>
          </a:xfrm>
          <a:prstGeom prst="rect">
            <a:avLst/>
          </a:prstGeom>
          <a:noFill/>
        </p:spPr>
        <p:txBody>
          <a:bodyPr wrap="square" rtlCol="0">
            <a:spAutoFit/>
          </a:bodyPr>
          <a:lstStyle/>
          <a:p>
            <a:pPr algn="ctr" defTabSz="914400" fontAlgn="ctr">
              <a:defRPr/>
            </a:pPr>
            <a:r>
              <a:rPr lang="en-US" sz="1200" b="0" dirty="0" smtClean="0">
                <a:solidFill>
                  <a:srgbClr val="ED6D00"/>
                </a:solidFill>
                <a:latin typeface="Huawei Sans" panose="020C0503030203020204" pitchFamily="34" charset="0"/>
              </a:rPr>
              <a:t>VLAN 20 </a:t>
            </a:r>
            <a:endParaRPr lang="en-US" altLang="zh-CN" sz="1200" kern="0" dirty="0" smtClean="0">
              <a:solidFill>
                <a:srgbClr val="ED6D00"/>
              </a:solidFill>
              <a:latin typeface="Huawei Sans" panose="020C0503030203020204" pitchFamily="34" charset="0"/>
            </a:endParaRPr>
          </a:p>
          <a:p>
            <a:pPr algn="ctr" defTabSz="914400" fontAlgn="ctr">
              <a:defRPr/>
            </a:pPr>
            <a:r>
              <a:rPr lang="en-US" sz="1200" dirty="0" smtClean="0">
                <a:solidFill>
                  <a:srgbClr val="ED6D00"/>
                </a:solidFill>
                <a:latin typeface="Huawei Sans" panose="020C0503030203020204" pitchFamily="34" charset="0"/>
              </a:rPr>
              <a:t>(monitoring)</a:t>
            </a:r>
          </a:p>
        </p:txBody>
      </p:sp>
    </p:spTree>
    <p:extLst>
      <p:ext uri="{BB962C8B-B14F-4D97-AF65-F5344CB8AC3E}">
        <p14:creationId xmlns:p14="http://schemas.microsoft.com/office/powerpoint/2010/main" val="24121019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VLAN Assignment Methods</a:t>
            </a:r>
            <a:endParaRPr lang="en-US" altLang="zh-CN" dirty="0"/>
          </a:p>
        </p:txBody>
      </p:sp>
      <p:graphicFrame>
        <p:nvGraphicFramePr>
          <p:cNvPr id="3" name="表格 2"/>
          <p:cNvGraphicFramePr>
            <a:graphicFrameLocks noGrp="1"/>
          </p:cNvGraphicFramePr>
          <p:nvPr>
            <p:extLst>
              <p:ext uri="{D42A27DB-BD31-4B8C-83A1-F6EECF244321}">
                <p14:modId xmlns:p14="http://schemas.microsoft.com/office/powerpoint/2010/main" val="697776638"/>
              </p:ext>
            </p:extLst>
          </p:nvPr>
        </p:nvGraphicFramePr>
        <p:xfrm>
          <a:off x="467519" y="1315114"/>
          <a:ext cx="11256962" cy="4054836"/>
        </p:xfrm>
        <a:graphic>
          <a:graphicData uri="http://schemas.openxmlformats.org/drawingml/2006/table">
            <a:tbl>
              <a:tblPr/>
              <a:tblGrid>
                <a:gridCol w="2297112"/>
                <a:gridCol w="4479925"/>
                <a:gridCol w="4479925"/>
              </a:tblGrid>
              <a:tr h="3240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1" dirty="0" smtClean="0">
                          <a:solidFill>
                            <a:schemeClr val="tx1"/>
                          </a:solidFill>
                          <a:latin typeface="Huawei Sans" panose="020C0503030203020204" pitchFamily="34" charset="0"/>
                        </a:rPr>
                        <a:t>VLAN Assignment Method</a:t>
                      </a:r>
                      <a:endParaRPr lang="en-US" altLang="zh-CN" sz="16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Implementation</a:t>
                      </a:r>
                      <a:endParaRPr lang="en-US" altLang="zh-CN" sz="1600" b="1"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Usage Scenario</a:t>
                      </a:r>
                      <a:endParaRPr lang="en-US" altLang="zh-CN" sz="1600" b="1"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33898">
                <a:tc>
                  <a:txBody>
                    <a:bodyPr/>
                    <a:lstStyle/>
                    <a:p>
                      <a:pPr algn="l" fontAlgn="ctr">
                        <a:lnSpc>
                          <a:spcPct val="100000"/>
                        </a:lnSpc>
                      </a:pPr>
                      <a:r>
                        <a:rPr lang="en-US" sz="1400" dirty="0" smtClean="0">
                          <a:solidFill>
                            <a:schemeClr val="tx1"/>
                          </a:solidFill>
                          <a:latin typeface="Huawei Sans" panose="020C0503030203020204" pitchFamily="34" charset="0"/>
                        </a:rPr>
                        <a:t>Interface-based assignment</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VLANs are assigned based on interfaces.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Networks of any scale and with devices at fixed locations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898">
                <a:tc>
                  <a:txBody>
                    <a:bodyPr/>
                    <a:lstStyle/>
                    <a:p>
                      <a:pPr marL="0" algn="l" defTabSz="914400" rtl="0" eaLnBrk="1" fontAlgn="ctr" latinLnBrk="0" hangingPunct="1">
                        <a:lnSpc>
                          <a:spcPct val="100000"/>
                        </a:lnSpc>
                      </a:pPr>
                      <a:r>
                        <a:rPr lang="en-US" sz="1400" dirty="0" smtClean="0">
                          <a:solidFill>
                            <a:schemeClr val="tx1"/>
                          </a:solidFill>
                          <a:latin typeface="Huawei Sans" panose="020C0503030203020204" pitchFamily="34" charset="0"/>
                        </a:rPr>
                        <a:t>MAC address-based assignment</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VLANs are assigned based on source MAC addresses of frames.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Small-scale networks where user terminals often change physical locations but their NICs seldom change</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898">
                <a:tc>
                  <a:txBody>
                    <a:bodyPr/>
                    <a:lstStyle/>
                    <a:p>
                      <a:pPr marL="0" algn="l" defTabSz="914400" rtl="0" eaLnBrk="1" fontAlgn="ctr" latinLnBrk="0" hangingPunct="1">
                        <a:lnSpc>
                          <a:spcPct val="100000"/>
                        </a:lnSpc>
                      </a:pPr>
                      <a:r>
                        <a:rPr lang="en-US" sz="1400" dirty="0" smtClean="0">
                          <a:solidFill>
                            <a:schemeClr val="tx1"/>
                          </a:solidFill>
                          <a:latin typeface="Huawei Sans" panose="020C0503030203020204" pitchFamily="34" charset="0"/>
                        </a:rPr>
                        <a:t>IP subnet-based assignment</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VLANs are assigned based on source IP addresses and subnet masks.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Scenarios where there are high requirements for mobility and simplified management and low requirements for security</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89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Protocol-based assignment</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VLANs are assigned based on protocol (suite) types and encapsulation formats of frames.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Networks using multiple protocols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6028">
                <a:tc>
                  <a:txBody>
                    <a:bodyPr/>
                    <a:lstStyle/>
                    <a:p>
                      <a:pPr algn="l" fontAlgn="ctr">
                        <a:lnSpc>
                          <a:spcPct val="100000"/>
                        </a:lnSpc>
                      </a:pPr>
                      <a:r>
                        <a:rPr lang="en-US" sz="1400" dirty="0" smtClean="0">
                          <a:solidFill>
                            <a:schemeClr val="tx1"/>
                          </a:solidFill>
                          <a:latin typeface="Huawei Sans" panose="020C0503030203020204" pitchFamily="34" charset="0"/>
                        </a:rPr>
                        <a:t>Policy-based VLAN assignment (MAC addresses, IP addresses, and interfaces)</a:t>
                      </a:r>
                      <a:endParaRPr lang="en-US" altLang="zh-CN" sz="1400" kern="1200" dirty="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VLANs are assigned based on policies such as combinations of interfaces, MAC addresses, and IP addresses.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Complex networks</a:t>
                      </a:r>
                      <a:endParaRPr lang="en-US" altLang="zh-CN" sz="1400" dirty="0">
                        <a:solidFill>
                          <a:schemeClr val="tx1"/>
                        </a:solidFill>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7923471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404;"/>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www.w3.org/XML/1998/namespace"/>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475f1e55-3009-46d8-9566-5d569a2b3a98"/>
    <ds:schemaRef ds:uri="http://purl.org/dc/term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9A1A995B-71F4-4417-880C-579023454806}"/>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658</TotalTime>
  <Words>8287</Words>
  <Application>Microsoft Office PowerPoint</Application>
  <PresentationFormat>宽屏</PresentationFormat>
  <Paragraphs>869</Paragraphs>
  <Slides>54</Slides>
  <Notes>54</Notes>
  <HiddenSlides>2</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54</vt:i4>
      </vt:variant>
    </vt:vector>
  </HeadingPairs>
  <TitlesOfParts>
    <vt:vector size="66" baseType="lpstr">
      <vt:lpstr>Microsoft Yahei</vt:lpstr>
      <vt:lpstr>ＭＳ Ｐゴシック</vt: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Campus Network Architecture and Typical Technology Applications</vt:lpstr>
      <vt:lpstr>PowerPoint 演示文稿</vt:lpstr>
      <vt:lpstr>PowerPoint 演示文稿</vt:lpstr>
      <vt:lpstr>PowerPoint 演示文稿</vt:lpstr>
      <vt:lpstr>Typical Architecture of a Campus Network</vt:lpstr>
      <vt:lpstr>PowerPoint 演示文稿</vt:lpstr>
      <vt:lpstr>VLAN Technology Overview</vt:lpstr>
      <vt:lpstr>VLAN Assignment Methods</vt:lpstr>
      <vt:lpstr>Overview of Voice VLAN Technology</vt:lpstr>
      <vt:lpstr>MAC Address-based Voice VLAN</vt:lpstr>
      <vt:lpstr>VLAN ID-based Voice VLAN</vt:lpstr>
      <vt:lpstr>PowerPoint 演示文稿</vt:lpstr>
      <vt:lpstr>WLAN Network Architectures (1)</vt:lpstr>
      <vt:lpstr>WLAN Network Architectures (2)</vt:lpstr>
      <vt:lpstr>WLAN Network Architectures (3)</vt:lpstr>
      <vt:lpstr>WLAN Network Architectures (4)</vt:lpstr>
      <vt:lpstr>PowerPoint 演示文稿</vt:lpstr>
      <vt:lpstr>Using VRRP to Implement Gateway Redundancy</vt:lpstr>
      <vt:lpstr>Using Link Aggregation, iStack, and CSS Technologies to Implement Link- and Device-level Reliability</vt:lpstr>
      <vt:lpstr>Overview of NQA</vt:lpstr>
      <vt:lpstr>NQA Association</vt:lpstr>
      <vt:lpstr>NQA Fundamentals</vt:lpstr>
      <vt:lpstr>NQA Test Instance Types</vt:lpstr>
      <vt:lpstr>PowerPoint 演示文稿</vt:lpstr>
      <vt:lpstr>DHCP</vt:lpstr>
      <vt:lpstr>Option Fields of DHCP</vt:lpstr>
      <vt:lpstr>LLDP</vt:lpstr>
      <vt:lpstr>SNMP</vt:lpstr>
      <vt:lpstr>NETCONF</vt:lpstr>
      <vt:lpstr>Telemetry</vt:lpstr>
      <vt:lpstr>PowerPoint 演示文稿</vt:lpstr>
      <vt:lpstr>PowerPoint 演示文稿</vt:lpstr>
      <vt:lpstr>Deploying NAC to Implement Network Access Control on Access Users</vt:lpstr>
      <vt:lpstr>Port Isolation</vt:lpstr>
      <vt:lpstr>Introduction to Ethernet Port Security</vt:lpstr>
      <vt:lpstr>Ethernet Port Security: Classification of Secure MAC Addresses</vt:lpstr>
      <vt:lpstr>Ethernet Port Security: Protection Actions</vt:lpstr>
      <vt:lpstr>MACsec Provides Secure Layer 2 Data Transmission</vt:lpstr>
      <vt:lpstr>DHCP Snooping</vt:lpstr>
      <vt:lpstr>DHCP Snooping Trust Function</vt:lpstr>
      <vt:lpstr>DHCP Snooping Binding Table</vt:lpstr>
      <vt:lpstr>Using DAI to Prevent ARP Spoofing Attacks</vt:lpstr>
      <vt:lpstr>IPSG</vt:lpstr>
      <vt:lpstr>Using VRF Technology for Logical Isolation</vt:lpstr>
      <vt:lpstr>PowerPoint 演示文稿</vt:lpstr>
      <vt:lpstr>GRE</vt:lpstr>
      <vt:lpstr>IPsec VPN</vt:lpstr>
      <vt:lpstr>L2TP VPN</vt:lpstr>
      <vt:lpstr>SSL VPN</vt:lpstr>
      <vt:lpstr>VXLAN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170</cp:revision>
  <dcterms:created xsi:type="dcterms:W3CDTF">2018-11-29T10:16:29Z</dcterms:created>
  <dcterms:modified xsi:type="dcterms:W3CDTF">2021-01-15T08:45:18Z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(3)5VGcjMwVAfmAACwnQ16MLdp+z69iSVQ65cC7Tw5sedMQbDei8oq41vscPKo8hr+/KZ5YZFon
UYEC1Xr96oJxag0AF3dy5UlOjwPWCTTOi2hkbiYPH2f4pGwpLrTwqziNxXX2iK6fj93SyHxR
ODajmp/V+u+VjqQFddTTTPGuzx7Jg25BxPOUaxTctYbLCb7WTIDHPhUfILfy3eMG0Pj6ghAO
a5CP2hehFOp7LKxyGz</vt:lpwstr>
  </property>
  <property fmtid="{D5CDD505-2E9C-101B-9397-08002B2CF9AE}" pid="3" name="_2015_ms_pID_7253431">
    <vt:lpwstr>eLDnOYGc/TW+5ZTFgO7ftkbOsXcKkk/6uQb6Rcn+3d0neFBQZFhMuL
9cLfy7z5q75/F2MxRLtWL7y25QBLLlsHruYNCPdvqP1Kkjn3HGdWOthi0D1rCVlzhUlwqISg
QAZUHU2W/GvlAlRfRB2Srgkmr1/8WO1V0D66GAen3ANmcmuDe4YKKnuFxshiFXoW2tfKbsxK
vb/LBc7aj1GZPcdA6wTsGOn3lXnL5ZDH0Ha2</vt:lpwstr>
  </property>
  <property fmtid="{D5CDD505-2E9C-101B-9397-08002B2CF9AE}" pid="4" name="_2015_ms_pID_7253432">
    <vt:lpwstr>XA==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1610671070</vt:lpwstr>
  </property>
</Properties>
</file>